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60" r:id="rId3"/>
    <p:sldId id="2134804512" r:id="rId4"/>
    <p:sldId id="2134804513" r:id="rId5"/>
    <p:sldId id="2134804514" r:id="rId6"/>
    <p:sldId id="257" r:id="rId7"/>
    <p:sldId id="268"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276F"/>
    <a:srgbClr val="462B63"/>
    <a:srgbClr val="492856"/>
    <a:srgbClr val="38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notesViewPr>
    <p:cSldViewPr snapToGrid="0">
      <p:cViewPr>
        <p:scale>
          <a:sx n="125" d="100"/>
          <a:sy n="125" d="100"/>
        </p:scale>
        <p:origin x="1088" y="-8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36B0-9F6E-4917-9299-958B4785FF2A}"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05A63-5588-4B75-A5D9-45AAFE034A9C}" type="slidenum">
              <a:rPr lang="en-GB" smtClean="0"/>
              <a:t>‹#›</a:t>
            </a:fld>
            <a:endParaRPr lang="en-GB"/>
          </a:p>
        </p:txBody>
      </p:sp>
    </p:spTree>
    <p:extLst>
      <p:ext uri="{BB962C8B-B14F-4D97-AF65-F5344CB8AC3E}">
        <p14:creationId xmlns:p14="http://schemas.microsoft.com/office/powerpoint/2010/main" val="64944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4750"/>
            <a:ext cx="5486400" cy="3086100"/>
          </a:xfrm>
        </p:spPr>
      </p:sp>
      <p:sp>
        <p:nvSpPr>
          <p:cNvPr id="3" name="Notes Placeholder 2"/>
          <p:cNvSpPr>
            <a:spLocks noGrp="1"/>
          </p:cNvSpPr>
          <p:nvPr>
            <p:ph type="body" idx="1"/>
          </p:nvPr>
        </p:nvSpPr>
        <p:spPr/>
        <p:txBody>
          <a:bodyPr/>
          <a:lstStyle/>
          <a:p>
            <a:r>
              <a:rPr lang="en-GB" dirty="0"/>
              <a:t>Holding Page – Jackie to start meeting</a:t>
            </a:r>
          </a:p>
          <a:p>
            <a:endParaRPr lang="en-GB" dirty="0"/>
          </a:p>
          <a:p>
            <a:r>
              <a:rPr lang="en-GB" dirty="0"/>
              <a:t>At start</a:t>
            </a:r>
          </a:p>
          <a:p>
            <a:r>
              <a:rPr lang="en-GB" dirty="0">
                <a:highlight>
                  <a:srgbClr val="FFFF00"/>
                </a:highlight>
              </a:rPr>
              <a:t>Can we move to the first slide please Sophia? </a:t>
            </a:r>
          </a:p>
        </p:txBody>
      </p:sp>
      <p:sp>
        <p:nvSpPr>
          <p:cNvPr id="4" name="Slide Number Placeholder 3"/>
          <p:cNvSpPr>
            <a:spLocks noGrp="1"/>
          </p:cNvSpPr>
          <p:nvPr>
            <p:ph type="sldNum" sz="quarter" idx="5"/>
          </p:nvPr>
        </p:nvSpPr>
        <p:spPr/>
        <p:txBody>
          <a:bodyPr/>
          <a:lstStyle/>
          <a:p>
            <a:fld id="{FD205A63-5588-4B75-A5D9-45AAFE034A9C}" type="slidenum">
              <a:rPr lang="en-GB" smtClean="0"/>
              <a:t>1</a:t>
            </a:fld>
            <a:endParaRPr lang="en-GB"/>
          </a:p>
        </p:txBody>
      </p:sp>
    </p:spTree>
    <p:extLst>
      <p:ext uri="{BB962C8B-B14F-4D97-AF65-F5344CB8AC3E}">
        <p14:creationId xmlns:p14="http://schemas.microsoft.com/office/powerpoint/2010/main" val="119917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GB" dirty="0">
                <a:highlight>
                  <a:srgbClr val="00FF00"/>
                </a:highlight>
              </a:rPr>
              <a:t>2 Minutes</a:t>
            </a:r>
          </a:p>
          <a:p>
            <a:endParaRPr lang="en-GB" dirty="0">
              <a:highlight>
                <a:srgbClr val="00FF00"/>
              </a:highlight>
            </a:endParaRPr>
          </a:p>
          <a:p>
            <a:r>
              <a:rPr lang="en-GB" dirty="0"/>
              <a:t>Pre start: </a:t>
            </a:r>
            <a:r>
              <a:rPr lang="en-GB" dirty="0">
                <a:highlight>
                  <a:srgbClr val="00FF00"/>
                </a:highlight>
              </a:rPr>
              <a:t>Jackie </a:t>
            </a:r>
            <a:r>
              <a:rPr lang="en-GB" dirty="0"/>
              <a:t>to cover </a:t>
            </a:r>
          </a:p>
          <a:p>
            <a:pPr marL="171450" indent="-171450">
              <a:buFont typeface="Arial" panose="020B0604020202020204" pitchFamily="34" charset="0"/>
              <a:buChar char="•"/>
            </a:pPr>
            <a:r>
              <a:rPr lang="en-GB" dirty="0"/>
              <a:t>housekeeping rules. keeping on mute, </a:t>
            </a:r>
          </a:p>
          <a:p>
            <a:pPr marL="171450" indent="-171450">
              <a:buFont typeface="Arial" panose="020B0604020202020204" pitchFamily="34" charset="0"/>
              <a:buChar char="•"/>
            </a:pPr>
            <a:r>
              <a:rPr lang="en-GB" dirty="0"/>
              <a:t>ask questions – this can be done via the chat bar either as the session progresses or at the Q&amp;A session at the end. Panel members will ether respond on the chat bar or I will bring in to the conversation to discuss.  </a:t>
            </a:r>
          </a:p>
          <a:p>
            <a:pPr marL="171450" indent="-171450">
              <a:buFont typeface="Arial" panose="020B0604020202020204" pitchFamily="34" charset="0"/>
              <a:buChar char="•"/>
            </a:pPr>
            <a:r>
              <a:rPr lang="en-GB" dirty="0"/>
              <a:t>Session is being recorded – slides and recording will be on LIIBA website shortly. </a:t>
            </a:r>
          </a:p>
          <a:p>
            <a:endParaRPr lang="en-GB" dirty="0"/>
          </a:p>
          <a:p>
            <a:r>
              <a:rPr lang="en-GB" dirty="0"/>
              <a:t>Run through agenda</a:t>
            </a:r>
          </a:p>
          <a:p>
            <a:endParaRPr lang="en-GB" dirty="0"/>
          </a:p>
          <a:p>
            <a:r>
              <a:rPr lang="en-GB" dirty="0">
                <a:highlight>
                  <a:srgbClr val="FFFF00"/>
                </a:highlight>
              </a:rPr>
              <a:t>Jackie – Next slide please Sophia</a:t>
            </a:r>
          </a:p>
          <a:p>
            <a:endParaRPr lang="en-GB" dirty="0"/>
          </a:p>
        </p:txBody>
      </p:sp>
      <p:sp>
        <p:nvSpPr>
          <p:cNvPr id="4" name="Slide Number Placeholder 3"/>
          <p:cNvSpPr>
            <a:spLocks noGrp="1"/>
          </p:cNvSpPr>
          <p:nvPr>
            <p:ph type="sldNum" sz="quarter" idx="5"/>
          </p:nvPr>
        </p:nvSpPr>
        <p:spPr/>
        <p:txBody>
          <a:bodyPr/>
          <a:lstStyle/>
          <a:p>
            <a:fld id="{FD205A63-5588-4B75-A5D9-45AAFE034A9C}" type="slidenum">
              <a:rPr lang="en-GB" smtClean="0"/>
              <a:t>2</a:t>
            </a:fld>
            <a:endParaRPr lang="en-GB"/>
          </a:p>
        </p:txBody>
      </p:sp>
    </p:spTree>
    <p:extLst>
      <p:ext uri="{BB962C8B-B14F-4D97-AF65-F5344CB8AC3E}">
        <p14:creationId xmlns:p14="http://schemas.microsoft.com/office/powerpoint/2010/main" val="92659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GB" dirty="0">
                <a:highlight>
                  <a:srgbClr val="00FF00"/>
                </a:highlight>
              </a:rPr>
              <a:t>3 Minutes</a:t>
            </a:r>
          </a:p>
          <a:p>
            <a:endParaRPr lang="en-GB" dirty="0">
              <a:highlight>
                <a:srgbClr val="00FF00"/>
              </a:highlight>
            </a:endParaRPr>
          </a:p>
          <a:p>
            <a:r>
              <a:rPr lang="en-GB" dirty="0"/>
              <a:t>Introductions: </a:t>
            </a:r>
            <a:r>
              <a:rPr lang="en-GB" dirty="0">
                <a:highlight>
                  <a:srgbClr val="00FF00"/>
                </a:highlight>
              </a:rPr>
              <a:t>Jackie</a:t>
            </a:r>
            <a:r>
              <a:rPr lang="en-GB" dirty="0"/>
              <a:t> to note who we have for the session</a:t>
            </a:r>
          </a:p>
          <a:p>
            <a:endParaRPr lang="en-GB" dirty="0"/>
          </a:p>
          <a:p>
            <a:pPr marL="171450" indent="-171450">
              <a:buFont typeface="Arial" panose="020B0604020202020204" pitchFamily="34" charset="0"/>
              <a:buChar char="•"/>
            </a:pPr>
            <a:r>
              <a:rPr lang="en-GB" dirty="0"/>
              <a:t>Note that IUA invited and usually attend but not able to </a:t>
            </a:r>
          </a:p>
          <a:p>
            <a:endParaRPr lang="en-GB" dirty="0"/>
          </a:p>
          <a:p>
            <a:endParaRPr lang="en-GB" dirty="0"/>
          </a:p>
          <a:p>
            <a:r>
              <a:rPr lang="en-GB" dirty="0">
                <a:highlight>
                  <a:srgbClr val="FFFF00"/>
                </a:highlight>
              </a:rPr>
              <a:t>Jackie – I’m now going to hand over to Zoe, who’s covering the first main agenda item. Sophia can you move to the next slide please? </a:t>
            </a:r>
          </a:p>
        </p:txBody>
      </p:sp>
      <p:sp>
        <p:nvSpPr>
          <p:cNvPr id="4" name="Slide Number Placeholder 3"/>
          <p:cNvSpPr>
            <a:spLocks noGrp="1"/>
          </p:cNvSpPr>
          <p:nvPr>
            <p:ph type="sldNum" sz="quarter" idx="5"/>
          </p:nvPr>
        </p:nvSpPr>
        <p:spPr/>
        <p:txBody>
          <a:bodyPr/>
          <a:lstStyle/>
          <a:p>
            <a:fld id="{FD205A63-5588-4B75-A5D9-45AAFE034A9C}" type="slidenum">
              <a:rPr lang="en-GB" smtClean="0"/>
              <a:t>3</a:t>
            </a:fld>
            <a:endParaRPr lang="en-GB"/>
          </a:p>
        </p:txBody>
      </p:sp>
    </p:spTree>
    <p:extLst>
      <p:ext uri="{BB962C8B-B14F-4D97-AF65-F5344CB8AC3E}">
        <p14:creationId xmlns:p14="http://schemas.microsoft.com/office/powerpoint/2010/main" val="166204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GB" dirty="0">
                <a:highlight>
                  <a:srgbClr val="00FF00"/>
                </a:highlight>
              </a:rPr>
              <a:t>15 to 20 Minutes</a:t>
            </a:r>
          </a:p>
          <a:p>
            <a:endParaRPr lang="en-GB" dirty="0">
              <a:highlight>
                <a:srgbClr val="00FF00"/>
              </a:highlight>
            </a:endParaRPr>
          </a:p>
          <a:p>
            <a:r>
              <a:rPr lang="en-GB" dirty="0">
                <a:highlight>
                  <a:srgbClr val="00FF00"/>
                </a:highlight>
              </a:rPr>
              <a:t>Zoe  </a:t>
            </a:r>
            <a:r>
              <a:rPr lang="en-GB" dirty="0"/>
              <a:t>to cover</a:t>
            </a:r>
          </a:p>
          <a:p>
            <a:endParaRPr lang="en-GB" dirty="0"/>
          </a:p>
          <a:p>
            <a:r>
              <a:rPr lang="en-GB" dirty="0"/>
              <a:t>Jackie will keep an eye on the chat and bring panel members in for commentary</a:t>
            </a:r>
          </a:p>
          <a:p>
            <a:endParaRPr lang="en-GB" dirty="0"/>
          </a:p>
          <a:p>
            <a:r>
              <a:rPr lang="en-GB" dirty="0"/>
              <a:t>If Zoe sharing screen, stop sharing at end and Jackie will introduce next item</a:t>
            </a:r>
          </a:p>
          <a:p>
            <a:endParaRPr lang="en-GB" dirty="0"/>
          </a:p>
          <a:p>
            <a:r>
              <a:rPr lang="en-GB" dirty="0">
                <a:highlight>
                  <a:srgbClr val="FFFF00"/>
                </a:highlight>
              </a:rPr>
              <a:t>Jackie – Next slide please Sophia. I’m now going to hand over to Peter, who’s going to provide an update on the Joint venture progress</a:t>
            </a:r>
          </a:p>
          <a:p>
            <a:endParaRPr lang="en-GB" dirty="0"/>
          </a:p>
        </p:txBody>
      </p:sp>
      <p:sp>
        <p:nvSpPr>
          <p:cNvPr id="4" name="Slide Number Placeholder 3"/>
          <p:cNvSpPr>
            <a:spLocks noGrp="1"/>
          </p:cNvSpPr>
          <p:nvPr>
            <p:ph type="sldNum" sz="quarter" idx="5"/>
          </p:nvPr>
        </p:nvSpPr>
        <p:spPr/>
        <p:txBody>
          <a:bodyPr/>
          <a:lstStyle/>
          <a:p>
            <a:fld id="{FD205A63-5588-4B75-A5D9-45AAFE034A9C}" type="slidenum">
              <a:rPr lang="en-GB" smtClean="0"/>
              <a:t>4</a:t>
            </a:fld>
            <a:endParaRPr lang="en-GB"/>
          </a:p>
        </p:txBody>
      </p:sp>
    </p:spTree>
    <p:extLst>
      <p:ext uri="{BB962C8B-B14F-4D97-AF65-F5344CB8AC3E}">
        <p14:creationId xmlns:p14="http://schemas.microsoft.com/office/powerpoint/2010/main" val="373424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n-GB" dirty="0">
                <a:highlight>
                  <a:srgbClr val="00FF00"/>
                </a:highlight>
              </a:rPr>
              <a:t>10 – 15 minutes</a:t>
            </a:r>
          </a:p>
          <a:p>
            <a:endParaRPr lang="en-GB" dirty="0">
              <a:highlight>
                <a:srgbClr val="00FF00"/>
              </a:highlight>
            </a:endParaRPr>
          </a:p>
          <a:p>
            <a:r>
              <a:rPr lang="en-GB" dirty="0">
                <a:highlight>
                  <a:srgbClr val="00FF00"/>
                </a:highlight>
              </a:rPr>
              <a:t>Peter </a:t>
            </a:r>
            <a:r>
              <a:rPr lang="en-GB" dirty="0"/>
              <a:t>to cover </a:t>
            </a:r>
          </a:p>
          <a:p>
            <a:endParaRPr lang="en-GB" dirty="0"/>
          </a:p>
          <a:p>
            <a:endParaRPr lang="en-GB" dirty="0"/>
          </a:p>
          <a:p>
            <a:r>
              <a:rPr lang="en-GB" dirty="0"/>
              <a:t>Jackie will keep an eye on the chat and bring panel members in for commentary</a:t>
            </a:r>
          </a:p>
          <a:p>
            <a:endParaRPr lang="en-GB" dirty="0"/>
          </a:p>
          <a:p>
            <a:r>
              <a:rPr lang="en-GB" dirty="0"/>
              <a:t>If Peter sharing screen, stop sharing at end and Jackie will introduce next item</a:t>
            </a:r>
          </a:p>
          <a:p>
            <a:endParaRPr lang="en-GB" dirty="0"/>
          </a:p>
          <a:p>
            <a:r>
              <a:rPr lang="en-GB" dirty="0">
                <a:highlight>
                  <a:srgbClr val="FFFF00"/>
                </a:highlight>
              </a:rPr>
              <a:t>Jackie – Next slide please Sophia. </a:t>
            </a:r>
          </a:p>
          <a:p>
            <a:endParaRPr lang="en-GB" dirty="0"/>
          </a:p>
        </p:txBody>
      </p:sp>
      <p:sp>
        <p:nvSpPr>
          <p:cNvPr id="4" name="Slide Number Placeholder 3"/>
          <p:cNvSpPr>
            <a:spLocks noGrp="1"/>
          </p:cNvSpPr>
          <p:nvPr>
            <p:ph type="sldNum" sz="quarter" idx="5"/>
          </p:nvPr>
        </p:nvSpPr>
        <p:spPr/>
        <p:txBody>
          <a:bodyPr/>
          <a:lstStyle/>
          <a:p>
            <a:fld id="{FD205A63-5588-4B75-A5D9-45AAFE034A9C}" type="slidenum">
              <a:rPr lang="en-GB" smtClean="0"/>
              <a:t>5</a:t>
            </a:fld>
            <a:endParaRPr lang="en-GB"/>
          </a:p>
        </p:txBody>
      </p:sp>
    </p:spTree>
    <p:extLst>
      <p:ext uri="{BB962C8B-B14F-4D97-AF65-F5344CB8AC3E}">
        <p14:creationId xmlns:p14="http://schemas.microsoft.com/office/powerpoint/2010/main" val="217674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7808"/>
          </a:xfrm>
        </p:spPr>
        <p:txBody>
          <a:bodyPr/>
          <a:lstStyle/>
          <a:p>
            <a:r>
              <a:rPr lang="en-GB" dirty="0">
                <a:highlight>
                  <a:srgbClr val="00FF00"/>
                </a:highlight>
              </a:rPr>
              <a:t>10 mins – Jackie  (Sharyn and Phil to comment when brought in by Jackie) </a:t>
            </a:r>
            <a:endParaRPr lang="en-GB" dirty="0"/>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Market Reform Projects (Tailor dependent on earlier discussions)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COLG will support all market reform projects related to claims including but not restricted to: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Lloyd’s Blueprint2, including: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FCP which is still considered to be in project status</a:t>
            </a:r>
            <a:endParaRPr lang="en-GB" sz="9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Amendment and implementation of the Lloyd’s claims scheme</a:t>
            </a:r>
            <a:endParaRPr lang="en-GB" sz="900" dirty="0">
              <a:solidFill>
                <a:srgbClr val="000000"/>
              </a:solidFill>
              <a:effectLst/>
              <a:latin typeface="Calibri" panose="020F0502020204030204" pitchFamily="34" charset="0"/>
              <a:ea typeface="Calibri" panose="020F0502020204030204" pitchFamily="34" charset="0"/>
            </a:endParaRPr>
          </a:p>
          <a:p>
            <a:pPr algn="just"/>
            <a:r>
              <a:rPr lang="en-GB"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Joint Solution Programme</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228600"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Claims Performance Metrics</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457200"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initiatives are dependent on uptake and clear demonstrable improvements. Therefore, clear MI requirements must be set out and agreed. COLG will work with Lloyd’s and the other associations / governance groups to agree criteria, access and communications associated with both projects and BAU metrics</a:t>
            </a:r>
            <a:endParaRPr lang="en-GB" sz="900" dirty="0">
              <a:effectLst/>
              <a:latin typeface="Calibri" panose="020F0502020204030204" pitchFamily="34" charset="0"/>
              <a:ea typeface="Calibri" panose="020F0502020204030204" pitchFamily="34" charset="0"/>
            </a:endParaRPr>
          </a:p>
          <a:p>
            <a:pPr marL="457200"/>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LIIBA’s DACC</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be provided with support and promotion throughout the broker market, ensuring priorities are aligned and any issues are escalated as appropriate.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Mention webinar next week</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228600"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Communication</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LIIBA membership of claims related initiatives and projects - quarterly webinar updates plus dedicated mailing list</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228600"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market performance</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review and engage on operational service where issues or opportunities identified, working closely with the other market associations and service providers.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228600" algn="just"/>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Claims Supervisory / LOC liaison</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ensure details of operational work undertaken by COLG is advised and receive any relevant input and / or ideas from those committees with regards to claims operations.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457200"/>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endParaRPr>
          </a:p>
          <a:p>
            <a:pPr algn="just"/>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for Market New Entrants</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Whilst communication of change is its own priority, COLG recognises that events over the past few years and upcoming changes will mean claims personnel new to the market may need additional assistance. COLG will seek to create a plan to assist this area of the broking community throughout 2023. </a:t>
            </a:r>
            <a:endParaRPr lang="en-GB" sz="9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900" dirty="0"/>
          </a:p>
          <a:p>
            <a:r>
              <a:rPr lang="en-GB" sz="900" dirty="0">
                <a:highlight>
                  <a:srgbClr val="FFFF00"/>
                </a:highlight>
              </a:rPr>
              <a:t>Ask Sophia to move to next slide</a:t>
            </a:r>
          </a:p>
        </p:txBody>
      </p:sp>
      <p:sp>
        <p:nvSpPr>
          <p:cNvPr id="4" name="Slide Number Placeholder 3"/>
          <p:cNvSpPr>
            <a:spLocks noGrp="1"/>
          </p:cNvSpPr>
          <p:nvPr>
            <p:ph type="sldNum" sz="quarter" idx="5"/>
          </p:nvPr>
        </p:nvSpPr>
        <p:spPr/>
        <p:txBody>
          <a:bodyPr/>
          <a:lstStyle/>
          <a:p>
            <a:fld id="{FD205A63-5588-4B75-A5D9-45AAFE034A9C}" type="slidenum">
              <a:rPr lang="en-GB" smtClean="0"/>
              <a:t>7</a:t>
            </a:fld>
            <a:endParaRPr lang="en-GB"/>
          </a:p>
        </p:txBody>
      </p:sp>
    </p:spTree>
    <p:extLst>
      <p:ext uri="{BB962C8B-B14F-4D97-AF65-F5344CB8AC3E}">
        <p14:creationId xmlns:p14="http://schemas.microsoft.com/office/powerpoint/2010/main" val="139160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Jackie to start				</a:t>
            </a:r>
            <a:r>
              <a:rPr lang="en-GB" dirty="0">
                <a:highlight>
                  <a:srgbClr val="00FF00"/>
                </a:highlight>
              </a:rPr>
              <a:t>Min 5 up to 10 </a:t>
            </a:r>
          </a:p>
          <a:p>
            <a:endParaRPr lang="en-GB" dirty="0"/>
          </a:p>
          <a:p>
            <a:pPr marL="171450" indent="-171450">
              <a:buFont typeface="Arial" panose="020B0604020202020204" pitchFamily="34" charset="0"/>
              <a:buChar char="•"/>
            </a:pPr>
            <a:r>
              <a:rPr lang="en-GB" dirty="0"/>
              <a:t>Review of any questions posed in chat function not answered</a:t>
            </a:r>
          </a:p>
          <a:p>
            <a:pPr marL="171450" indent="-171450">
              <a:buFont typeface="Arial" panose="020B0604020202020204" pitchFamily="34" charset="0"/>
              <a:buChar char="•"/>
            </a:pPr>
            <a:r>
              <a:rPr lang="en-GB" dirty="0"/>
              <a:t>Q&amp;A open to members to put hand up (if time permits) </a:t>
            </a:r>
            <a:r>
              <a:rPr lang="en-GB" dirty="0">
                <a:highlight>
                  <a:srgbClr val="FFFF00"/>
                </a:highlight>
              </a:rPr>
              <a:t>bring in panellists as appropriate</a:t>
            </a:r>
          </a:p>
          <a:p>
            <a:pPr marL="171450" indent="-171450">
              <a:buFont typeface="Arial" panose="020B0604020202020204" pitchFamily="34" charset="0"/>
              <a:buChar char="•"/>
            </a:pPr>
            <a:r>
              <a:rPr lang="en-GB" dirty="0"/>
              <a:t>LIIBA is the voice of the brokers – happy to hear from members re issues and ideas, including what would like to see more or less of in future webinar sessions.</a:t>
            </a:r>
          </a:p>
          <a:p>
            <a:pPr marL="171450" indent="-171450">
              <a:buFont typeface="Arial" panose="020B0604020202020204" pitchFamily="34" charset="0"/>
              <a:buChar char="•"/>
            </a:pPr>
            <a:r>
              <a:rPr lang="en-GB" dirty="0"/>
              <a:t>Details of committee membership on the website</a:t>
            </a:r>
          </a:p>
          <a:p>
            <a:pPr marL="171450" indent="-171450">
              <a:buFont typeface="Arial" panose="020B0604020202020204" pitchFamily="34" charset="0"/>
              <a:buChar char="•"/>
            </a:pPr>
            <a:r>
              <a:rPr lang="en-GB" dirty="0"/>
              <a:t>If people want to get involved in the committee sub-groups, contact Jackie</a:t>
            </a:r>
          </a:p>
          <a:p>
            <a:pPr marL="171450" indent="-171450">
              <a:buFont typeface="Arial" panose="020B0604020202020204" pitchFamily="34" charset="0"/>
              <a:buChar char="•"/>
            </a:pPr>
            <a:r>
              <a:rPr lang="en-GB" dirty="0"/>
              <a:t>Jackie happy to visit member firms or liaise on email</a:t>
            </a:r>
          </a:p>
          <a:p>
            <a:pPr marL="171450" indent="-171450">
              <a:buFont typeface="Arial" panose="020B0604020202020204" pitchFamily="34" charset="0"/>
              <a:buChar char="•"/>
            </a:pPr>
            <a:r>
              <a:rPr lang="en-GB" dirty="0"/>
              <a:t>LIIBA have a distribution list just for claims – email </a:t>
            </a:r>
            <a:r>
              <a:rPr lang="en-GB" dirty="0" err="1"/>
              <a:t>enquiries@liiba</a:t>
            </a:r>
            <a:r>
              <a:rPr lang="en-GB" dirty="0"/>
              <a:t> and ask to be added</a:t>
            </a:r>
          </a:p>
          <a:p>
            <a:pPr marL="171450" indent="-171450">
              <a:buFont typeface="Arial" panose="020B0604020202020204" pitchFamily="34" charset="0"/>
              <a:buChar char="•"/>
            </a:pPr>
            <a:endParaRPr lang="en-GB" dirty="0"/>
          </a:p>
          <a:p>
            <a:endParaRPr lang="en-GB" dirty="0"/>
          </a:p>
          <a:p>
            <a:pPr marL="171450" indent="-171450">
              <a:buFont typeface="Arial" panose="020B0604020202020204" pitchFamily="34" charset="0"/>
              <a:buChar char="•"/>
            </a:pPr>
            <a:r>
              <a:rPr lang="en-GB" dirty="0"/>
              <a:t>Thank everyone for attendance, and the presenters / panellists for input. Recording and slides will be up on the LIIBA website by the end of the week latest</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FD205A63-5588-4B75-A5D9-45AAFE034A9C}" type="slidenum">
              <a:rPr lang="en-GB" smtClean="0"/>
              <a:t>8</a:t>
            </a:fld>
            <a:endParaRPr lang="en-GB"/>
          </a:p>
        </p:txBody>
      </p:sp>
    </p:spTree>
    <p:extLst>
      <p:ext uri="{BB962C8B-B14F-4D97-AF65-F5344CB8AC3E}">
        <p14:creationId xmlns:p14="http://schemas.microsoft.com/office/powerpoint/2010/main" val="104633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423D-F355-421F-B909-56442B217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4F78A0-B518-4065-9F0E-7A383533E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05DE21-B050-489C-B947-2B3E48D8B351}"/>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AE20EC3C-7E6F-47F6-9B9E-4A5B1F647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0D2373-E179-431E-9C92-96E878A23DB3}"/>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28506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10B6-476B-4375-893D-35D05A6606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29B05C-E728-4B86-9F18-192A497282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EC09E2-61B6-4262-800C-E98AFF29683F}"/>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4D3B19CC-D7BA-44AE-9757-5ADC673DBD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AE5CD-D68D-4B76-9434-D66088ED3EA7}"/>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58717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E9F15-3656-4BD9-B6E1-3E198691C5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C7A498-10DC-4F4D-B959-1D76A638A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1551C-C003-4868-BDB6-18907271B9A6}"/>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1EE48A5E-FF64-4438-A081-DBA78211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C2B4F-D84B-4DA6-B7A7-59398E42F820}"/>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299033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loyds 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endParaRPr lang="en-GB"/>
          </a:p>
        </p:txBody>
      </p:sp>
      <p:sp>
        <p:nvSpPr>
          <p:cNvPr id="7" name="Date Placeholder 6">
            <a:extLst>
              <a:ext uri="{FF2B5EF4-FFF2-40B4-BE49-F238E27FC236}">
                <a16:creationId xmlns:a16="http://schemas.microsoft.com/office/drawing/2014/main" id="{FD75E3F6-A3ED-45DB-AC3A-B5468D8F96F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50D10680-CAAA-4CE0-87BF-93E3048E78B2}" type="datetimeyyyy">
              <a:rPr lang="en-US" smtClean="0"/>
              <a:t>2023</a:t>
            </a:fld>
            <a:endParaRPr lang="en-US"/>
          </a:p>
        </p:txBody>
      </p:sp>
    </p:spTree>
    <p:extLst>
      <p:ext uri="{BB962C8B-B14F-4D97-AF65-F5344CB8AC3E}">
        <p14:creationId xmlns:p14="http://schemas.microsoft.com/office/powerpoint/2010/main" val="14680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3720-989F-4ECC-8817-345A6FA89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693B00-C99D-4172-88FA-ADF3D5CF47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B00530-FED0-418A-90A2-C2941D6C28FC}"/>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25DAF363-60F9-4DA2-B94C-06F02C59E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7848F-8220-4CEC-B73D-DA7472199428}"/>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196444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D484-A676-4BA2-9DBA-397A195EA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9FCFFB-733B-40AD-96AA-6BFE60D7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560A00-AC38-4B3E-94A0-6246E8378A1D}"/>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EFA2758A-564C-46F4-80CA-BD0FDC868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97CA1-74AD-47CB-8E2D-35B87103E01B}"/>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51628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4C51-6D94-4129-B3AC-2AC8563516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E94EF6-83E8-482D-B02B-8D1AE4E403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094C72-A4F6-46D2-9EBE-BB81319F68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9ECBE0-D088-46B5-83FE-76575CCEA823}"/>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6" name="Footer Placeholder 5">
            <a:extLst>
              <a:ext uri="{FF2B5EF4-FFF2-40B4-BE49-F238E27FC236}">
                <a16:creationId xmlns:a16="http://schemas.microsoft.com/office/drawing/2014/main" id="{4456139E-C356-472C-804F-3568BE14AF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0C632-3BC9-483D-9DBD-51ABD5B2F27B}"/>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24406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34A1-7774-47E1-A164-1DAB88208B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C94BF2-BCD5-4510-844D-77742B5B2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DCEB4-9429-4EE6-97C2-5D71464754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843E43-1196-468D-B1EA-CAF1C6AB6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2FB5F3-E404-4EF2-BB9A-B62B186A37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01AD5F-32C8-4618-AE2A-F1F1655A2C7C}"/>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8" name="Footer Placeholder 7">
            <a:extLst>
              <a:ext uri="{FF2B5EF4-FFF2-40B4-BE49-F238E27FC236}">
                <a16:creationId xmlns:a16="http://schemas.microsoft.com/office/drawing/2014/main" id="{97C58853-835C-4DC6-92F7-16EEFAE85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E90E1C-A5D7-4592-9816-1855C9D3AAF6}"/>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569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2A5D-42F8-4F35-BB70-5390FDE19B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B41358-D32A-4B16-AE0B-B9907726C981}"/>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4" name="Footer Placeholder 3">
            <a:extLst>
              <a:ext uri="{FF2B5EF4-FFF2-40B4-BE49-F238E27FC236}">
                <a16:creationId xmlns:a16="http://schemas.microsoft.com/office/drawing/2014/main" id="{72C3CE0D-50C9-48C6-B484-783592FBCC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65688F-5337-471E-B3F8-A9DFC32C0F3B}"/>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0578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B16DE-F06A-483E-A73D-AE74B337C3D2}"/>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3" name="Footer Placeholder 2">
            <a:extLst>
              <a:ext uri="{FF2B5EF4-FFF2-40B4-BE49-F238E27FC236}">
                <a16:creationId xmlns:a16="http://schemas.microsoft.com/office/drawing/2014/main" id="{E0BEBB9D-1F92-47C9-8254-CEC047A50A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089AB9-304A-4B31-B67B-0E822A11CB3D}"/>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79936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934F-4E3D-4EBF-8FF5-0720B0FC4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B8C88E-CB61-4B30-B111-355F3AC25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9B855E-5179-439F-AF97-4E9B410BC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015D06-D2D8-4A94-9499-56A0D2501AC5}"/>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6" name="Footer Placeholder 5">
            <a:extLst>
              <a:ext uri="{FF2B5EF4-FFF2-40B4-BE49-F238E27FC236}">
                <a16:creationId xmlns:a16="http://schemas.microsoft.com/office/drawing/2014/main" id="{6E6E61D2-8E46-4BB2-8EE2-588A71B705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4F469-4B03-4D2E-9B0F-26BBB4803E08}"/>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341602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0F33-F501-4C40-BE8F-CAF6018BA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1FF6AB-CD21-4ADE-BF72-9959384B0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1E2216-6853-4774-8E42-D1E0F57CE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4923AE-5532-41B4-A664-13A8EFCDC71D}"/>
              </a:ext>
            </a:extLst>
          </p:cNvPr>
          <p:cNvSpPr>
            <a:spLocks noGrp="1"/>
          </p:cNvSpPr>
          <p:nvPr>
            <p:ph type="dt" sz="half" idx="10"/>
          </p:nvPr>
        </p:nvSpPr>
        <p:spPr/>
        <p:txBody>
          <a:bodyPr/>
          <a:lstStyle/>
          <a:p>
            <a:fld id="{9BE5289B-7413-4F1F-8BBA-B68024A3D1A7}" type="datetimeFigureOut">
              <a:rPr lang="en-GB" smtClean="0"/>
              <a:t>17/04/2023</a:t>
            </a:fld>
            <a:endParaRPr lang="en-GB"/>
          </a:p>
        </p:txBody>
      </p:sp>
      <p:sp>
        <p:nvSpPr>
          <p:cNvPr id="6" name="Footer Placeholder 5">
            <a:extLst>
              <a:ext uri="{FF2B5EF4-FFF2-40B4-BE49-F238E27FC236}">
                <a16:creationId xmlns:a16="http://schemas.microsoft.com/office/drawing/2014/main" id="{BFA0826A-5109-472E-AAED-95DAAAA32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FCE8EC-D7E4-4CA8-913C-F046C05F3C2F}"/>
              </a:ext>
            </a:extLst>
          </p:cNvPr>
          <p:cNvSpPr>
            <a:spLocks noGrp="1"/>
          </p:cNvSpPr>
          <p:nvPr>
            <p:ph type="sldNum" sz="quarter" idx="12"/>
          </p:nvPr>
        </p:nvSpPr>
        <p:spPr/>
        <p:txBody>
          <a:bodyPr/>
          <a:lstStyle/>
          <a:p>
            <a:fld id="{AB52C88F-4C0E-48EF-A182-38614382AF2E}" type="slidenum">
              <a:rPr lang="en-GB" smtClean="0"/>
              <a:t>‹#›</a:t>
            </a:fld>
            <a:endParaRPr lang="en-GB"/>
          </a:p>
        </p:txBody>
      </p:sp>
    </p:spTree>
    <p:extLst>
      <p:ext uri="{BB962C8B-B14F-4D97-AF65-F5344CB8AC3E}">
        <p14:creationId xmlns:p14="http://schemas.microsoft.com/office/powerpoint/2010/main" val="94633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1C959-850A-4D2D-A34F-6E82664C2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BA33A-DFF4-4B75-BA44-47FB0AB68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9A470C-C31D-4439-9004-7E4745D86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5289B-7413-4F1F-8BBA-B68024A3D1A7}" type="datetimeFigureOut">
              <a:rPr lang="en-GB" smtClean="0"/>
              <a:t>17/04/2023</a:t>
            </a:fld>
            <a:endParaRPr lang="en-GB"/>
          </a:p>
        </p:txBody>
      </p:sp>
      <p:sp>
        <p:nvSpPr>
          <p:cNvPr id="5" name="Footer Placeholder 4">
            <a:extLst>
              <a:ext uri="{FF2B5EF4-FFF2-40B4-BE49-F238E27FC236}">
                <a16:creationId xmlns:a16="http://schemas.microsoft.com/office/drawing/2014/main" id="{1734EB63-604B-4536-A5DB-2B830F181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21892B-B58F-4E7E-861A-782CE3464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C88F-4C0E-48EF-A182-38614382AF2E}" type="slidenum">
              <a:rPr lang="en-GB" smtClean="0"/>
              <a:t>‹#›</a:t>
            </a:fld>
            <a:endParaRPr lang="en-GB"/>
          </a:p>
        </p:txBody>
      </p:sp>
    </p:spTree>
    <p:extLst>
      <p:ext uri="{BB962C8B-B14F-4D97-AF65-F5344CB8AC3E}">
        <p14:creationId xmlns:p14="http://schemas.microsoft.com/office/powerpoint/2010/main" val="214996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nquiries@liiba.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jacqueline.girow@liiba.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288A-3722-431B-814A-FEF7D392EA12}"/>
              </a:ext>
            </a:extLst>
          </p:cNvPr>
          <p:cNvSpPr>
            <a:spLocks noGrp="1"/>
          </p:cNvSpPr>
          <p:nvPr>
            <p:ph type="ctrTitle"/>
          </p:nvPr>
        </p:nvSpPr>
        <p:spPr/>
        <p:txBody>
          <a:bodyPr/>
          <a:lstStyle/>
          <a:p>
            <a:r>
              <a:rPr lang="en-GB" b="1" dirty="0">
                <a:solidFill>
                  <a:srgbClr val="462B63"/>
                </a:solidFill>
                <a:latin typeface="+mn-lt"/>
              </a:rPr>
              <a:t>Claims Webinar</a:t>
            </a:r>
          </a:p>
        </p:txBody>
      </p:sp>
      <p:sp>
        <p:nvSpPr>
          <p:cNvPr id="3" name="Subtitle 2">
            <a:extLst>
              <a:ext uri="{FF2B5EF4-FFF2-40B4-BE49-F238E27FC236}">
                <a16:creationId xmlns:a16="http://schemas.microsoft.com/office/drawing/2014/main" id="{596E3246-E1DC-4901-B7A4-7F7718E3F063}"/>
              </a:ext>
            </a:extLst>
          </p:cNvPr>
          <p:cNvSpPr>
            <a:spLocks noGrp="1"/>
          </p:cNvSpPr>
          <p:nvPr>
            <p:ph type="subTitle" idx="1"/>
          </p:nvPr>
        </p:nvSpPr>
        <p:spPr>
          <a:xfrm>
            <a:off x="1524000" y="3602038"/>
            <a:ext cx="9144000" cy="2387600"/>
          </a:xfrm>
        </p:spPr>
        <p:txBody>
          <a:bodyPr>
            <a:normAutofit/>
          </a:bodyPr>
          <a:lstStyle/>
          <a:p>
            <a:r>
              <a:rPr lang="en-GB" b="1" dirty="0">
                <a:solidFill>
                  <a:srgbClr val="462B63"/>
                </a:solidFill>
              </a:rPr>
              <a:t>Monday 17</a:t>
            </a:r>
            <a:r>
              <a:rPr lang="en-GB" b="1" baseline="30000" dirty="0">
                <a:solidFill>
                  <a:srgbClr val="462B63"/>
                </a:solidFill>
              </a:rPr>
              <a:t>th</a:t>
            </a:r>
            <a:r>
              <a:rPr lang="en-GB" b="1" dirty="0">
                <a:solidFill>
                  <a:srgbClr val="462B63"/>
                </a:solidFill>
              </a:rPr>
              <a:t> April</a:t>
            </a:r>
          </a:p>
          <a:p>
            <a:r>
              <a:rPr lang="en-GB" sz="1900" b="1" dirty="0">
                <a:solidFill>
                  <a:srgbClr val="462B63"/>
                </a:solidFill>
                <a:latin typeface="+mn-lt"/>
              </a:rPr>
              <a:t>The Forum will start at 2pm</a:t>
            </a:r>
            <a:br>
              <a:rPr lang="en-GB" sz="1900" b="1" dirty="0">
                <a:solidFill>
                  <a:srgbClr val="462B63"/>
                </a:solidFill>
                <a:latin typeface="+mn-lt"/>
              </a:rPr>
            </a:br>
            <a:endParaRPr lang="en-GB" sz="1900" b="1" dirty="0">
              <a:solidFill>
                <a:srgbClr val="462B63"/>
              </a:solidFill>
              <a:latin typeface="+mn-lt"/>
            </a:endParaRPr>
          </a:p>
          <a:p>
            <a:r>
              <a:rPr lang="en-GB" sz="1900" b="1" dirty="0">
                <a:solidFill>
                  <a:srgbClr val="462B63"/>
                </a:solidFill>
              </a:rPr>
              <a:t>Please note the session will be recorded</a:t>
            </a:r>
            <a:endParaRPr lang="en-GB" sz="1900" b="1" dirty="0">
              <a:solidFill>
                <a:srgbClr val="462B63"/>
              </a:solidFill>
              <a:latin typeface="+mn-lt"/>
            </a:endParaRPr>
          </a:p>
          <a:p>
            <a:r>
              <a:rPr lang="en-GB" sz="1900" b="1" dirty="0">
                <a:solidFill>
                  <a:srgbClr val="462B63"/>
                </a:solidFill>
                <a:latin typeface="+mn-lt"/>
              </a:rPr>
              <a:t>We would kindly request that attendees turn off their video feed and mute microphones</a:t>
            </a:r>
            <a:br>
              <a:rPr lang="en-GB" sz="1900" b="1" dirty="0">
                <a:solidFill>
                  <a:srgbClr val="462B63"/>
                </a:solidFill>
                <a:latin typeface="+mn-lt"/>
              </a:rPr>
            </a:br>
            <a:r>
              <a:rPr lang="en-GB" sz="1900" b="1" dirty="0">
                <a:solidFill>
                  <a:srgbClr val="462B63"/>
                </a:solidFill>
                <a:latin typeface="+mn-lt"/>
              </a:rPr>
              <a:t>Thank you.</a:t>
            </a:r>
            <a:endParaRPr lang="en-GB" sz="1900" b="1" dirty="0">
              <a:solidFill>
                <a:srgbClr val="462B63"/>
              </a:solidFill>
            </a:endParaRPr>
          </a:p>
        </p:txBody>
      </p:sp>
      <p:pic>
        <p:nvPicPr>
          <p:cNvPr id="5" name="Picture 4" descr="A picture containing text&#10;&#10;Description automatically generated">
            <a:extLst>
              <a:ext uri="{FF2B5EF4-FFF2-40B4-BE49-F238E27FC236}">
                <a16:creationId xmlns:a16="http://schemas.microsoft.com/office/drawing/2014/main" id="{A6174516-2924-439F-895F-B099EC044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34" y="476932"/>
            <a:ext cx="10581132" cy="1572768"/>
          </a:xfrm>
          <a:prstGeom prst="rect">
            <a:avLst/>
          </a:prstGeom>
        </p:spPr>
      </p:pic>
    </p:spTree>
    <p:extLst>
      <p:ext uri="{BB962C8B-B14F-4D97-AF65-F5344CB8AC3E}">
        <p14:creationId xmlns:p14="http://schemas.microsoft.com/office/powerpoint/2010/main" val="176932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p:txBody>
          <a:bodyPr/>
          <a:lstStyle/>
          <a:p>
            <a:pPr algn="ctr"/>
            <a:r>
              <a:rPr lang="en-GB" b="1" dirty="0">
                <a:solidFill>
                  <a:srgbClr val="6F276F"/>
                </a:solidFill>
              </a:rPr>
              <a:t>Agenda</a:t>
            </a: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a:xfrm>
            <a:off x="838200" y="1423560"/>
            <a:ext cx="10515600" cy="4569332"/>
          </a:xfrm>
        </p:spPr>
        <p:txBody>
          <a:bodyPr>
            <a:noAutofit/>
          </a:bodyPr>
          <a:lstStyle/>
          <a:p>
            <a:r>
              <a:rPr lang="en-GB" dirty="0">
                <a:solidFill>
                  <a:srgbClr val="6F276F"/>
                </a:solidFill>
              </a:rPr>
              <a:t>Introductions</a:t>
            </a:r>
          </a:p>
          <a:p>
            <a:pPr marL="0" indent="0">
              <a:buNone/>
            </a:pPr>
            <a:endParaRPr lang="en-GB" dirty="0">
              <a:solidFill>
                <a:srgbClr val="6F276F"/>
              </a:solidFill>
            </a:endParaRPr>
          </a:p>
          <a:p>
            <a:r>
              <a:rPr lang="en-GB" dirty="0">
                <a:solidFill>
                  <a:srgbClr val="6F276F"/>
                </a:solidFill>
              </a:rPr>
              <a:t>Claims Scheme (Including SCAP Review)</a:t>
            </a:r>
          </a:p>
          <a:p>
            <a:pPr marL="0" indent="0">
              <a:buNone/>
            </a:pPr>
            <a:endParaRPr lang="en-GB" dirty="0">
              <a:solidFill>
                <a:srgbClr val="6F276F"/>
              </a:solidFill>
            </a:endParaRPr>
          </a:p>
          <a:p>
            <a:r>
              <a:rPr lang="en-GB" dirty="0">
                <a:solidFill>
                  <a:srgbClr val="6F276F"/>
                </a:solidFill>
              </a:rPr>
              <a:t>Joint Venture Update</a:t>
            </a:r>
          </a:p>
          <a:p>
            <a:pPr marL="0" indent="0">
              <a:buNone/>
            </a:pPr>
            <a:endParaRPr lang="en-GB" dirty="0">
              <a:solidFill>
                <a:srgbClr val="6F276F"/>
              </a:solidFill>
            </a:endParaRPr>
          </a:p>
          <a:p>
            <a:r>
              <a:rPr lang="en-GB" dirty="0">
                <a:solidFill>
                  <a:srgbClr val="6F276F"/>
                </a:solidFill>
              </a:rPr>
              <a:t>COLG Priorities 2023</a:t>
            </a:r>
          </a:p>
          <a:p>
            <a:pPr marL="0" indent="0">
              <a:buNone/>
            </a:pPr>
            <a:endParaRPr lang="en-GB" dirty="0">
              <a:solidFill>
                <a:srgbClr val="6F276F"/>
              </a:solidFill>
            </a:endParaRPr>
          </a:p>
          <a:p>
            <a:r>
              <a:rPr lang="en-GB" dirty="0">
                <a:solidFill>
                  <a:srgbClr val="6F276F"/>
                </a:solidFill>
              </a:rPr>
              <a:t>Member Q&amp;A </a:t>
            </a:r>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spTree>
    <p:extLst>
      <p:ext uri="{BB962C8B-B14F-4D97-AF65-F5344CB8AC3E}">
        <p14:creationId xmlns:p14="http://schemas.microsoft.com/office/powerpoint/2010/main" val="103329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p:txBody>
          <a:bodyPr/>
          <a:lstStyle/>
          <a:p>
            <a:pPr algn="ctr"/>
            <a:r>
              <a:rPr lang="en-GB" b="1" dirty="0">
                <a:solidFill>
                  <a:srgbClr val="6F276F"/>
                </a:solidFill>
              </a:rPr>
              <a:t>Introductions</a:t>
            </a: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a:xfrm>
            <a:off x="838200" y="1259840"/>
            <a:ext cx="10515600" cy="4917123"/>
          </a:xfrm>
        </p:spPr>
        <p:txBody>
          <a:bodyPr>
            <a:normAutofit/>
          </a:bodyPr>
          <a:lstStyle/>
          <a:p>
            <a:pPr marL="0" indent="0">
              <a:buNone/>
            </a:pPr>
            <a:endParaRPr lang="en-GB" dirty="0">
              <a:solidFill>
                <a:srgbClr val="462B63"/>
              </a:solidFill>
            </a:endParaRPr>
          </a:p>
          <a:p>
            <a:pPr marL="0" indent="0">
              <a:buNone/>
            </a:pPr>
            <a:endParaRPr lang="en-GB" dirty="0"/>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graphicFrame>
        <p:nvGraphicFramePr>
          <p:cNvPr id="4" name="Table 6">
            <a:extLst>
              <a:ext uri="{FF2B5EF4-FFF2-40B4-BE49-F238E27FC236}">
                <a16:creationId xmlns:a16="http://schemas.microsoft.com/office/drawing/2014/main" id="{7CB5675F-4200-420A-92BE-C12677616F9D}"/>
              </a:ext>
            </a:extLst>
          </p:cNvPr>
          <p:cNvGraphicFramePr>
            <a:graphicFrameLocks noGrp="1"/>
          </p:cNvGraphicFramePr>
          <p:nvPr>
            <p:extLst>
              <p:ext uri="{D42A27DB-BD31-4B8C-83A1-F6EECF244321}">
                <p14:modId xmlns:p14="http://schemas.microsoft.com/office/powerpoint/2010/main" val="1784527751"/>
              </p:ext>
            </p:extLst>
          </p:nvPr>
        </p:nvGraphicFramePr>
        <p:xfrm>
          <a:off x="838200" y="1390650"/>
          <a:ext cx="10764520" cy="4323398"/>
        </p:xfrm>
        <a:graphic>
          <a:graphicData uri="http://schemas.openxmlformats.org/drawingml/2006/table">
            <a:tbl>
              <a:tblPr firstRow="1" bandRow="1">
                <a:tableStyleId>{91EBBBCC-DAD2-459C-BE2E-F6DE35CF9A28}</a:tableStyleId>
              </a:tblPr>
              <a:tblGrid>
                <a:gridCol w="10764520">
                  <a:extLst>
                    <a:ext uri="{9D8B030D-6E8A-4147-A177-3AD203B41FA5}">
                      <a16:colId xmlns:a16="http://schemas.microsoft.com/office/drawing/2014/main" val="1656755942"/>
                    </a:ext>
                  </a:extLst>
                </a:gridCol>
              </a:tblGrid>
              <a:tr h="43233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dirty="0">
                        <a:solidFill>
                          <a:srgbClr val="7030A0"/>
                        </a:solidFill>
                      </a:endParaRPr>
                    </a:p>
                    <a:p>
                      <a:endParaRPr lang="en-GB" dirty="0"/>
                    </a:p>
                  </a:txBody>
                  <a:tcPr>
                    <a:solidFill>
                      <a:schemeClr val="bg1"/>
                    </a:solidFill>
                  </a:tcPr>
                </a:tc>
                <a:extLst>
                  <a:ext uri="{0D108BD9-81ED-4DB2-BD59-A6C34878D82A}">
                    <a16:rowId xmlns:a16="http://schemas.microsoft.com/office/drawing/2014/main" val="461861392"/>
                  </a:ext>
                </a:extLst>
              </a:tr>
            </a:tbl>
          </a:graphicData>
        </a:graphic>
      </p:graphicFrame>
      <p:graphicFrame>
        <p:nvGraphicFramePr>
          <p:cNvPr id="7" name="Table 7">
            <a:extLst>
              <a:ext uri="{FF2B5EF4-FFF2-40B4-BE49-F238E27FC236}">
                <a16:creationId xmlns:a16="http://schemas.microsoft.com/office/drawing/2014/main" id="{EAD424F7-B987-BB75-E597-B0B0DF51268F}"/>
              </a:ext>
            </a:extLst>
          </p:cNvPr>
          <p:cNvGraphicFramePr>
            <a:graphicFrameLocks noGrp="1"/>
          </p:cNvGraphicFramePr>
          <p:nvPr>
            <p:extLst>
              <p:ext uri="{D42A27DB-BD31-4B8C-83A1-F6EECF244321}">
                <p14:modId xmlns:p14="http://schemas.microsoft.com/office/powerpoint/2010/main" val="3084489326"/>
              </p:ext>
            </p:extLst>
          </p:nvPr>
        </p:nvGraphicFramePr>
        <p:xfrm>
          <a:off x="838200" y="1603693"/>
          <a:ext cx="10287000" cy="3322320"/>
        </p:xfrm>
        <a:graphic>
          <a:graphicData uri="http://schemas.openxmlformats.org/drawingml/2006/table">
            <a:tbl>
              <a:tblPr firstRow="1" bandRow="1">
                <a:tableStyleId>{F5AB1C69-6EDB-4FF4-983F-18BD219EF322}</a:tableStyleId>
              </a:tblPr>
              <a:tblGrid>
                <a:gridCol w="2981960">
                  <a:extLst>
                    <a:ext uri="{9D8B030D-6E8A-4147-A177-3AD203B41FA5}">
                      <a16:colId xmlns:a16="http://schemas.microsoft.com/office/drawing/2014/main" val="47491152"/>
                    </a:ext>
                  </a:extLst>
                </a:gridCol>
                <a:gridCol w="3876040">
                  <a:extLst>
                    <a:ext uri="{9D8B030D-6E8A-4147-A177-3AD203B41FA5}">
                      <a16:colId xmlns:a16="http://schemas.microsoft.com/office/drawing/2014/main" val="2075734206"/>
                    </a:ext>
                  </a:extLst>
                </a:gridCol>
                <a:gridCol w="3429000">
                  <a:extLst>
                    <a:ext uri="{9D8B030D-6E8A-4147-A177-3AD203B41FA5}">
                      <a16:colId xmlns:a16="http://schemas.microsoft.com/office/drawing/2014/main" val="2176954409"/>
                    </a:ext>
                  </a:extLst>
                </a:gridCol>
              </a:tblGrid>
              <a:tr h="370840">
                <a:tc gridSpan="3">
                  <a:txBody>
                    <a:bodyPr/>
                    <a:lstStyle/>
                    <a:p>
                      <a:pPr algn="ctr"/>
                      <a:r>
                        <a:rPr lang="en-GB" sz="2800" dirty="0"/>
                        <a:t>PANEL</a:t>
                      </a:r>
                    </a:p>
                  </a:txBody>
                  <a:tcPr>
                    <a:solidFill>
                      <a:srgbClr val="6F276F"/>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78938387"/>
                  </a:ext>
                </a:extLst>
              </a:tr>
              <a:tr h="370840">
                <a:tc>
                  <a:txBody>
                    <a:bodyPr/>
                    <a:lstStyle/>
                    <a:p>
                      <a:pPr algn="ctr"/>
                      <a:r>
                        <a:rPr lang="en-GB" sz="3200" b="1" dirty="0">
                          <a:solidFill>
                            <a:srgbClr val="6F276F"/>
                          </a:solidFill>
                        </a:rPr>
                        <a:t>Lloyd’s</a:t>
                      </a:r>
                    </a:p>
                  </a:txBody>
                  <a:tcPr/>
                </a:tc>
                <a:tc>
                  <a:txBody>
                    <a:bodyPr/>
                    <a:lstStyle/>
                    <a:p>
                      <a:pPr algn="ctr"/>
                      <a:r>
                        <a:rPr lang="en-GB" sz="3200" dirty="0">
                          <a:solidFill>
                            <a:srgbClr val="6F276F"/>
                          </a:solidFill>
                        </a:rPr>
                        <a:t>Zoe Woods</a:t>
                      </a:r>
                    </a:p>
                  </a:txBody>
                  <a:tcPr/>
                </a:tc>
                <a:tc>
                  <a:txBody>
                    <a:bodyPr/>
                    <a:lstStyle/>
                    <a:p>
                      <a:pPr algn="ctr"/>
                      <a:r>
                        <a:rPr lang="en-GB" sz="3200" dirty="0">
                          <a:solidFill>
                            <a:srgbClr val="6F276F"/>
                          </a:solidFill>
                        </a:rPr>
                        <a:t>Ray Graham</a:t>
                      </a:r>
                    </a:p>
                  </a:txBody>
                  <a:tcPr/>
                </a:tc>
                <a:extLst>
                  <a:ext uri="{0D108BD9-81ED-4DB2-BD59-A6C34878D82A}">
                    <a16:rowId xmlns:a16="http://schemas.microsoft.com/office/drawing/2014/main" val="208905772"/>
                  </a:ext>
                </a:extLst>
              </a:tr>
              <a:tr h="370840">
                <a:tc>
                  <a:txBody>
                    <a:bodyPr/>
                    <a:lstStyle/>
                    <a:p>
                      <a:pPr algn="ctr"/>
                      <a:r>
                        <a:rPr lang="en-GB" sz="3200" b="1" dirty="0">
                          <a:solidFill>
                            <a:srgbClr val="6F276F"/>
                          </a:solidFill>
                        </a:rPr>
                        <a:t>DXC</a:t>
                      </a:r>
                    </a:p>
                  </a:txBody>
                  <a:tcPr/>
                </a:tc>
                <a:tc>
                  <a:txBody>
                    <a:bodyPr/>
                    <a:lstStyle/>
                    <a:p>
                      <a:pPr algn="ctr"/>
                      <a:r>
                        <a:rPr lang="en-GB" sz="3200" dirty="0">
                          <a:solidFill>
                            <a:srgbClr val="6F276F"/>
                          </a:solidFill>
                        </a:rPr>
                        <a:t>Peter Houston </a:t>
                      </a:r>
                    </a:p>
                  </a:txBody>
                  <a:tcPr/>
                </a:tc>
                <a:tc>
                  <a:txBody>
                    <a:bodyPr/>
                    <a:lstStyle/>
                    <a:p>
                      <a:pPr algn="ctr"/>
                      <a:r>
                        <a:rPr lang="en-GB" sz="3200" dirty="0">
                          <a:solidFill>
                            <a:srgbClr val="6F276F"/>
                          </a:solidFill>
                        </a:rPr>
                        <a:t>Sian Keeble</a:t>
                      </a:r>
                    </a:p>
                  </a:txBody>
                  <a:tcPr/>
                </a:tc>
                <a:extLst>
                  <a:ext uri="{0D108BD9-81ED-4DB2-BD59-A6C34878D82A}">
                    <a16:rowId xmlns:a16="http://schemas.microsoft.com/office/drawing/2014/main" val="1903916259"/>
                  </a:ext>
                </a:extLst>
              </a:tr>
              <a:tr h="370840">
                <a:tc>
                  <a:txBody>
                    <a:bodyPr/>
                    <a:lstStyle/>
                    <a:p>
                      <a:pPr algn="ctr"/>
                      <a:r>
                        <a:rPr lang="en-GB" sz="3200" b="1" dirty="0">
                          <a:solidFill>
                            <a:srgbClr val="6F276F"/>
                          </a:solidFill>
                        </a:rPr>
                        <a:t>LMA</a:t>
                      </a:r>
                    </a:p>
                  </a:txBody>
                  <a:tcPr/>
                </a:tc>
                <a:tc>
                  <a:txBody>
                    <a:bodyPr/>
                    <a:lstStyle/>
                    <a:p>
                      <a:pPr algn="ctr"/>
                      <a:r>
                        <a:rPr lang="en-GB" sz="3200" dirty="0">
                          <a:solidFill>
                            <a:srgbClr val="6F276F"/>
                          </a:solidFill>
                        </a:rPr>
                        <a:t>Janine Powell</a:t>
                      </a:r>
                    </a:p>
                  </a:txBody>
                  <a:tcPr/>
                </a:tc>
                <a:tc>
                  <a:txBody>
                    <a:bodyPr/>
                    <a:lstStyle/>
                    <a:p>
                      <a:pPr algn="ctr"/>
                      <a:r>
                        <a:rPr lang="en-GB" sz="3200" dirty="0">
                          <a:solidFill>
                            <a:srgbClr val="6F276F"/>
                          </a:solidFill>
                        </a:rPr>
                        <a:t>Jenny Neale</a:t>
                      </a:r>
                    </a:p>
                  </a:txBody>
                  <a:tcPr/>
                </a:tc>
                <a:extLst>
                  <a:ext uri="{0D108BD9-81ED-4DB2-BD59-A6C34878D82A}">
                    <a16:rowId xmlns:a16="http://schemas.microsoft.com/office/drawing/2014/main" val="4100466791"/>
                  </a:ext>
                </a:extLst>
              </a:tr>
              <a:tr h="370840">
                <a:tc>
                  <a:txBody>
                    <a:bodyPr/>
                    <a:lstStyle/>
                    <a:p>
                      <a:pPr algn="ctr"/>
                      <a:r>
                        <a:rPr lang="en-GB" sz="3200" b="1" dirty="0">
                          <a:solidFill>
                            <a:srgbClr val="6F276F"/>
                          </a:solidFill>
                        </a:rPr>
                        <a:t>LIIBA</a:t>
                      </a:r>
                    </a:p>
                  </a:txBody>
                  <a:tcPr/>
                </a:tc>
                <a:tc>
                  <a:txBody>
                    <a:bodyPr/>
                    <a:lstStyle/>
                    <a:p>
                      <a:pPr algn="ctr"/>
                      <a:r>
                        <a:rPr lang="en-GB" sz="3200" dirty="0">
                          <a:solidFill>
                            <a:srgbClr val="6F276F"/>
                          </a:solidFill>
                        </a:rPr>
                        <a:t>Sharyn Butcher </a:t>
                      </a:r>
                    </a:p>
                    <a:p>
                      <a:pPr algn="ctr"/>
                      <a:r>
                        <a:rPr lang="en-GB" sz="3200" dirty="0">
                          <a:solidFill>
                            <a:srgbClr val="6F276F"/>
                          </a:solidFill>
                        </a:rPr>
                        <a:t>(COLG Chair)</a:t>
                      </a:r>
                    </a:p>
                  </a:txBody>
                  <a:tcPr/>
                </a:tc>
                <a:tc>
                  <a:txBody>
                    <a:bodyPr/>
                    <a:lstStyle/>
                    <a:p>
                      <a:pPr algn="ctr"/>
                      <a:r>
                        <a:rPr lang="en-GB" sz="3200" dirty="0">
                          <a:solidFill>
                            <a:srgbClr val="6F276F"/>
                          </a:solidFill>
                        </a:rPr>
                        <a:t>Phil Clark </a:t>
                      </a:r>
                    </a:p>
                    <a:p>
                      <a:pPr algn="ctr"/>
                      <a:r>
                        <a:rPr lang="en-GB" sz="3200" dirty="0">
                          <a:solidFill>
                            <a:srgbClr val="6F276F"/>
                          </a:solidFill>
                        </a:rPr>
                        <a:t>(COLG Dep. Chair)</a:t>
                      </a:r>
                    </a:p>
                  </a:txBody>
                  <a:tcPr/>
                </a:tc>
                <a:extLst>
                  <a:ext uri="{0D108BD9-81ED-4DB2-BD59-A6C34878D82A}">
                    <a16:rowId xmlns:a16="http://schemas.microsoft.com/office/drawing/2014/main" val="2384827913"/>
                  </a:ext>
                </a:extLst>
              </a:tr>
            </a:tbl>
          </a:graphicData>
        </a:graphic>
      </p:graphicFrame>
    </p:spTree>
    <p:extLst>
      <p:ext uri="{BB962C8B-B14F-4D97-AF65-F5344CB8AC3E}">
        <p14:creationId xmlns:p14="http://schemas.microsoft.com/office/powerpoint/2010/main" val="96805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a:xfrm>
            <a:off x="725184" y="776091"/>
            <a:ext cx="10515600" cy="1325563"/>
          </a:xfrm>
        </p:spPr>
        <p:txBody>
          <a:bodyPr/>
          <a:lstStyle/>
          <a:p>
            <a:pPr algn="ctr"/>
            <a:r>
              <a:rPr lang="en-GB" b="1" dirty="0">
                <a:solidFill>
                  <a:srgbClr val="6F276F"/>
                </a:solidFill>
                <a:effectLst/>
                <a:ea typeface="Calibri" panose="020F0502020204030204" pitchFamily="34" charset="0"/>
              </a:rPr>
              <a:t>Lloyd’s Claims Lead Arrangements (CLA)</a:t>
            </a:r>
            <a:br>
              <a:rPr lang="en-GB" dirty="0">
                <a:solidFill>
                  <a:srgbClr val="6F276F"/>
                </a:solidFill>
                <a:effectLst/>
                <a:ea typeface="Calibri" panose="020F0502020204030204" pitchFamily="34" charset="0"/>
              </a:rPr>
            </a:br>
            <a:r>
              <a:rPr lang="en-GB" dirty="0">
                <a:solidFill>
                  <a:srgbClr val="6F276F"/>
                </a:solidFill>
                <a:effectLst/>
                <a:ea typeface="Calibri" panose="020F0502020204030204" pitchFamily="34" charset="0"/>
              </a:rPr>
              <a:t>(</a:t>
            </a:r>
            <a:r>
              <a:rPr lang="en-GB" b="1" dirty="0">
                <a:solidFill>
                  <a:srgbClr val="6F276F"/>
                </a:solidFill>
              </a:rPr>
              <a:t>Claims Scheme) </a:t>
            </a: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a:xfrm>
            <a:off x="838200" y="2197984"/>
            <a:ext cx="10515600" cy="3715135"/>
          </a:xfrm>
        </p:spPr>
        <p:txBody>
          <a:bodyPr>
            <a:normAutofit lnSpcReduction="10000"/>
          </a:bodyPr>
          <a:lstStyle/>
          <a:p>
            <a:r>
              <a:rPr lang="en-GB" sz="3000" dirty="0">
                <a:solidFill>
                  <a:srgbClr val="6F276F"/>
                </a:solidFill>
              </a:rPr>
              <a:t>Consultation</a:t>
            </a:r>
          </a:p>
          <a:p>
            <a:pPr marL="0" indent="0">
              <a:buNone/>
            </a:pPr>
            <a:endParaRPr lang="en-GB" sz="3000" dirty="0">
              <a:solidFill>
                <a:srgbClr val="6F276F"/>
              </a:solidFill>
            </a:endParaRPr>
          </a:p>
          <a:p>
            <a:r>
              <a:rPr lang="en-GB" sz="3000" dirty="0">
                <a:solidFill>
                  <a:srgbClr val="6F276F"/>
                </a:solidFill>
              </a:rPr>
              <a:t>Detail of the Changes </a:t>
            </a:r>
          </a:p>
          <a:p>
            <a:pPr marL="0" indent="0">
              <a:buNone/>
            </a:pPr>
            <a:endParaRPr lang="en-GB" sz="3000" dirty="0">
              <a:solidFill>
                <a:srgbClr val="6F276F"/>
              </a:solidFill>
            </a:endParaRPr>
          </a:p>
          <a:p>
            <a:r>
              <a:rPr lang="en-GB" sz="3000" dirty="0">
                <a:solidFill>
                  <a:srgbClr val="6F276F"/>
                </a:solidFill>
              </a:rPr>
              <a:t>Claim agreement updates (SCAP and Co-Lead Claim Agreement) </a:t>
            </a:r>
          </a:p>
          <a:p>
            <a:pPr marL="0" indent="0">
              <a:buNone/>
            </a:pPr>
            <a:endParaRPr lang="en-GB" sz="3000" dirty="0">
              <a:solidFill>
                <a:srgbClr val="6F276F"/>
              </a:solidFill>
            </a:endParaRPr>
          </a:p>
          <a:p>
            <a:r>
              <a:rPr lang="en-GB" sz="3000" dirty="0">
                <a:solidFill>
                  <a:srgbClr val="6F276F"/>
                </a:solidFill>
              </a:rPr>
              <a:t>Resources</a:t>
            </a:r>
          </a:p>
          <a:p>
            <a:endParaRPr lang="en-GB" dirty="0"/>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spTree>
    <p:extLst>
      <p:ext uri="{BB962C8B-B14F-4D97-AF65-F5344CB8AC3E}">
        <p14:creationId xmlns:p14="http://schemas.microsoft.com/office/powerpoint/2010/main" val="416157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p:txBody>
          <a:bodyPr/>
          <a:lstStyle/>
          <a:p>
            <a:pPr algn="ctr"/>
            <a:r>
              <a:rPr lang="en-GB" b="1" dirty="0">
                <a:solidFill>
                  <a:srgbClr val="6F276F"/>
                </a:solidFill>
                <a:effectLst/>
                <a:ea typeface="Calibri" panose="020F0502020204030204" pitchFamily="34" charset="0"/>
              </a:rPr>
              <a:t>Joint Venture Update</a:t>
            </a:r>
            <a:endParaRPr lang="en-GB" b="1" dirty="0">
              <a:solidFill>
                <a:srgbClr val="6F276F"/>
              </a:solidFill>
            </a:endParaRP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a:xfrm>
            <a:off x="838200" y="1910080"/>
            <a:ext cx="10515600" cy="3037839"/>
          </a:xfrm>
        </p:spPr>
        <p:txBody>
          <a:bodyPr>
            <a:normAutofit/>
          </a:bodyPr>
          <a:lstStyle/>
          <a:p>
            <a:r>
              <a:rPr lang="en-GB" sz="3200" dirty="0">
                <a:solidFill>
                  <a:srgbClr val="6F276F"/>
                </a:solidFill>
              </a:rPr>
              <a:t>Overall Activity to date </a:t>
            </a:r>
          </a:p>
          <a:p>
            <a:pPr marL="0" indent="0">
              <a:buNone/>
            </a:pPr>
            <a:endParaRPr lang="en-GB" sz="3200" dirty="0">
              <a:solidFill>
                <a:srgbClr val="6F276F"/>
              </a:solidFill>
            </a:endParaRPr>
          </a:p>
          <a:p>
            <a:r>
              <a:rPr lang="en-GB" sz="3200" dirty="0">
                <a:solidFill>
                  <a:srgbClr val="6F276F"/>
                </a:solidFill>
              </a:rPr>
              <a:t>ICOS – timetable</a:t>
            </a:r>
          </a:p>
          <a:p>
            <a:pPr marL="0" indent="0">
              <a:buNone/>
            </a:pPr>
            <a:endParaRPr lang="en-GB" sz="3200" dirty="0">
              <a:solidFill>
                <a:srgbClr val="6F276F"/>
              </a:solidFill>
            </a:endParaRPr>
          </a:p>
          <a:p>
            <a:r>
              <a:rPr lang="en-GB" sz="3200" dirty="0">
                <a:solidFill>
                  <a:srgbClr val="6F276F"/>
                </a:solidFill>
              </a:rPr>
              <a:t>Resources available</a:t>
            </a:r>
          </a:p>
          <a:p>
            <a:endParaRPr lang="en-GB" dirty="0"/>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spTree>
    <p:extLst>
      <p:ext uri="{BB962C8B-B14F-4D97-AF65-F5344CB8AC3E}">
        <p14:creationId xmlns:p14="http://schemas.microsoft.com/office/powerpoint/2010/main" val="107343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BB1EB8-E58F-4BF8-B05C-855436E376EA}"/>
              </a:ext>
            </a:extLst>
          </p:cNvPr>
          <p:cNvSpPr/>
          <p:nvPr/>
        </p:nvSpPr>
        <p:spPr>
          <a:xfrm>
            <a:off x="365417" y="-18108"/>
            <a:ext cx="1709360" cy="39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cxnSp>
        <p:nvCxnSpPr>
          <p:cNvPr id="76" name="Straight Connector 75">
            <a:extLst>
              <a:ext uri="{FF2B5EF4-FFF2-40B4-BE49-F238E27FC236}">
                <a16:creationId xmlns:a16="http://schemas.microsoft.com/office/drawing/2014/main" id="{EFE731E1-8049-4926-BCC9-A4429249F597}"/>
              </a:ext>
            </a:extLst>
          </p:cNvPr>
          <p:cNvCxnSpPr>
            <a:cxnSpLocks/>
          </p:cNvCxnSpPr>
          <p:nvPr/>
        </p:nvCxnSpPr>
        <p:spPr>
          <a:xfrm flipV="1">
            <a:off x="2460486" y="4763786"/>
            <a:ext cx="0" cy="353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5EE6B92-731B-43EC-8A02-E141AC5A9E1B}"/>
              </a:ext>
            </a:extLst>
          </p:cNvPr>
          <p:cNvSpPr txBox="1"/>
          <p:nvPr/>
        </p:nvSpPr>
        <p:spPr>
          <a:xfrm>
            <a:off x="365417" y="635593"/>
            <a:ext cx="6681990" cy="584775"/>
          </a:xfrm>
          <a:prstGeom prst="rect">
            <a:avLst/>
          </a:prstGeom>
          <a:noFill/>
        </p:spPr>
        <p:txBody>
          <a:bodyPr wrap="square" rtlCol="0">
            <a:spAutoFit/>
          </a:bodyPr>
          <a:lstStyle/>
          <a:p>
            <a:pPr>
              <a:defRPr/>
            </a:pPr>
            <a:r>
              <a:rPr lang="en-GB" sz="3200" b="1" dirty="0">
                <a:latin typeface="Arial"/>
                <a:cs typeface="Arial"/>
              </a:rPr>
              <a:t>Key milestones for 2023/2024</a:t>
            </a:r>
          </a:p>
        </p:txBody>
      </p:sp>
      <p:cxnSp>
        <p:nvCxnSpPr>
          <p:cNvPr id="78" name="Straight Connector 77">
            <a:extLst>
              <a:ext uri="{FF2B5EF4-FFF2-40B4-BE49-F238E27FC236}">
                <a16:creationId xmlns:a16="http://schemas.microsoft.com/office/drawing/2014/main" id="{6C4655D9-00C5-4321-9D7F-8B4EC0CCEA77}"/>
              </a:ext>
            </a:extLst>
          </p:cNvPr>
          <p:cNvCxnSpPr>
            <a:cxnSpLocks/>
          </p:cNvCxnSpPr>
          <p:nvPr/>
        </p:nvCxnSpPr>
        <p:spPr>
          <a:xfrm flipV="1">
            <a:off x="2227444" y="5009507"/>
            <a:ext cx="0" cy="201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B965A72-BA28-41A9-A6FC-03D137D38A0C}"/>
              </a:ext>
            </a:extLst>
          </p:cNvPr>
          <p:cNvCxnSpPr>
            <a:cxnSpLocks/>
          </p:cNvCxnSpPr>
          <p:nvPr/>
        </p:nvCxnSpPr>
        <p:spPr>
          <a:xfrm flipV="1">
            <a:off x="1217238" y="2788757"/>
            <a:ext cx="0" cy="26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F0C9241B-04F0-4E2B-8043-B5A1B8D59F09}"/>
              </a:ext>
            </a:extLst>
          </p:cNvPr>
          <p:cNvSpPr/>
          <p:nvPr/>
        </p:nvSpPr>
        <p:spPr>
          <a:xfrm>
            <a:off x="1064878" y="3044429"/>
            <a:ext cx="9742905" cy="658026"/>
          </a:xfrm>
          <a:custGeom>
            <a:avLst/>
            <a:gdLst>
              <a:gd name="connsiteX0" fmla="*/ 10964609 w 10964608"/>
              <a:gd name="connsiteY0" fmla="*/ 890446 h 891653"/>
              <a:gd name="connsiteX1" fmla="*/ 6628639 w 10964608"/>
              <a:gd name="connsiteY1" fmla="*/ 890446 h 891653"/>
              <a:gd name="connsiteX2" fmla="*/ 5036884 w 10964608"/>
              <a:gd name="connsiteY2" fmla="*/ 484427 h 891653"/>
              <a:gd name="connsiteX3" fmla="*/ 3013329 w 10964608"/>
              <a:gd name="connsiteY3" fmla="*/ 5447 h 891653"/>
              <a:gd name="connsiteX4" fmla="*/ 1952879 w 10964608"/>
              <a:gd name="connsiteY4" fmla="*/ 5447 h 891653"/>
              <a:gd name="connsiteX5" fmla="*/ 0 w 10964608"/>
              <a:gd name="connsiteY5" fmla="*/ 5447 h 891653"/>
              <a:gd name="connsiteX0" fmla="*/ 11269409 w 11269409"/>
              <a:gd name="connsiteY0" fmla="*/ 890446 h 891653"/>
              <a:gd name="connsiteX1" fmla="*/ 6933439 w 11269409"/>
              <a:gd name="connsiteY1" fmla="*/ 890446 h 891653"/>
              <a:gd name="connsiteX2" fmla="*/ 5341684 w 11269409"/>
              <a:gd name="connsiteY2" fmla="*/ 484427 h 891653"/>
              <a:gd name="connsiteX3" fmla="*/ 3318129 w 11269409"/>
              <a:gd name="connsiteY3" fmla="*/ 5447 h 891653"/>
              <a:gd name="connsiteX4" fmla="*/ 2257679 w 11269409"/>
              <a:gd name="connsiteY4" fmla="*/ 5447 h 891653"/>
              <a:gd name="connsiteX5" fmla="*/ 0 w 11269409"/>
              <a:gd name="connsiteY5" fmla="*/ 5447 h 89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9409" h="891653">
                <a:moveTo>
                  <a:pt x="11269409" y="890446"/>
                </a:moveTo>
                <a:lnTo>
                  <a:pt x="6933439" y="890446"/>
                </a:lnTo>
                <a:cubicBezTo>
                  <a:pt x="6637084" y="890446"/>
                  <a:pt x="6281484" y="934896"/>
                  <a:pt x="5341684" y="484427"/>
                </a:cubicBezTo>
                <a:cubicBezTo>
                  <a:pt x="4401884" y="33958"/>
                  <a:pt x="3631438" y="17702"/>
                  <a:pt x="3318129" y="5447"/>
                </a:cubicBezTo>
                <a:cubicBezTo>
                  <a:pt x="3004820" y="-6809"/>
                  <a:pt x="2257679" y="5447"/>
                  <a:pt x="2257679" y="5447"/>
                </a:cubicBezTo>
                <a:lnTo>
                  <a:pt x="0" y="5447"/>
                </a:lnTo>
              </a:path>
            </a:pathLst>
          </a:custGeom>
          <a:noFill/>
          <a:ln w="73025"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a:ea typeface="+mn-ea"/>
              <a:cs typeface="+mn-cs"/>
            </a:endParaRPr>
          </a:p>
        </p:txBody>
      </p:sp>
      <p:sp>
        <p:nvSpPr>
          <p:cNvPr id="82" name="Freeform: Shape 81">
            <a:extLst>
              <a:ext uri="{FF2B5EF4-FFF2-40B4-BE49-F238E27FC236}">
                <a16:creationId xmlns:a16="http://schemas.microsoft.com/office/drawing/2014/main" id="{17E5B5EC-6EDA-4C1E-97B9-FF37B731109B}"/>
              </a:ext>
            </a:extLst>
          </p:cNvPr>
          <p:cNvSpPr/>
          <p:nvPr/>
        </p:nvSpPr>
        <p:spPr>
          <a:xfrm>
            <a:off x="1064878" y="5055625"/>
            <a:ext cx="9630934" cy="36334"/>
          </a:xfrm>
          <a:custGeom>
            <a:avLst/>
            <a:gdLst>
              <a:gd name="connsiteX0" fmla="*/ 10964608 w 10964608"/>
              <a:gd name="connsiteY0" fmla="*/ 0 h 6350"/>
              <a:gd name="connsiteX1" fmla="*/ 0 w 10964608"/>
              <a:gd name="connsiteY1" fmla="*/ 0 h 6350"/>
            </a:gdLst>
            <a:ahLst/>
            <a:cxnLst>
              <a:cxn ang="0">
                <a:pos x="connsiteX0" y="connsiteY0"/>
              </a:cxn>
              <a:cxn ang="0">
                <a:pos x="connsiteX1" y="connsiteY1"/>
              </a:cxn>
            </a:cxnLst>
            <a:rect l="l" t="t" r="r" b="b"/>
            <a:pathLst>
              <a:path w="10964608" h="6350">
                <a:moveTo>
                  <a:pt x="10964608" y="0"/>
                </a:moveTo>
                <a:lnTo>
                  <a:pt x="0" y="0"/>
                </a:lnTo>
              </a:path>
            </a:pathLst>
          </a:custGeom>
          <a:ln w="73025" cap="flat">
            <a:solidFill>
              <a:srgbClr val="6FB4F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B410F00E-B153-443A-AFC8-B165D0C4FBFC}"/>
              </a:ext>
            </a:extLst>
          </p:cNvPr>
          <p:cNvSpPr txBox="1"/>
          <p:nvPr/>
        </p:nvSpPr>
        <p:spPr>
          <a:xfrm>
            <a:off x="1132858" y="1970474"/>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Q1</a:t>
            </a:r>
          </a:p>
        </p:txBody>
      </p:sp>
      <p:sp>
        <p:nvSpPr>
          <p:cNvPr id="84" name="TextBox 83">
            <a:extLst>
              <a:ext uri="{FF2B5EF4-FFF2-40B4-BE49-F238E27FC236}">
                <a16:creationId xmlns:a16="http://schemas.microsoft.com/office/drawing/2014/main" id="{38CC6802-4F0F-4A1B-BAC8-628EBDAD949F}"/>
              </a:ext>
            </a:extLst>
          </p:cNvPr>
          <p:cNvSpPr txBox="1"/>
          <p:nvPr/>
        </p:nvSpPr>
        <p:spPr>
          <a:xfrm>
            <a:off x="2560607" y="2026299"/>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Q2</a:t>
            </a:r>
          </a:p>
        </p:txBody>
      </p:sp>
      <p:sp>
        <p:nvSpPr>
          <p:cNvPr id="85" name="TextBox 84">
            <a:extLst>
              <a:ext uri="{FF2B5EF4-FFF2-40B4-BE49-F238E27FC236}">
                <a16:creationId xmlns:a16="http://schemas.microsoft.com/office/drawing/2014/main" id="{3560E4AE-1F4E-44B0-82FF-702F0D05A1B0}"/>
              </a:ext>
            </a:extLst>
          </p:cNvPr>
          <p:cNvSpPr txBox="1"/>
          <p:nvPr/>
        </p:nvSpPr>
        <p:spPr>
          <a:xfrm>
            <a:off x="4011364" y="2017479"/>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Q3</a:t>
            </a:r>
          </a:p>
        </p:txBody>
      </p:sp>
      <p:sp>
        <p:nvSpPr>
          <p:cNvPr id="86" name="TextBox 85">
            <a:extLst>
              <a:ext uri="{FF2B5EF4-FFF2-40B4-BE49-F238E27FC236}">
                <a16:creationId xmlns:a16="http://schemas.microsoft.com/office/drawing/2014/main" id="{1EFF19FA-DE2C-4314-B572-5E22DE3D5954}"/>
              </a:ext>
            </a:extLst>
          </p:cNvPr>
          <p:cNvSpPr txBox="1"/>
          <p:nvPr/>
        </p:nvSpPr>
        <p:spPr>
          <a:xfrm>
            <a:off x="5426103" y="2026298"/>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Q4</a:t>
            </a:r>
          </a:p>
        </p:txBody>
      </p:sp>
      <p:sp>
        <p:nvSpPr>
          <p:cNvPr id="87" name="TextBox 86">
            <a:extLst>
              <a:ext uri="{FF2B5EF4-FFF2-40B4-BE49-F238E27FC236}">
                <a16:creationId xmlns:a16="http://schemas.microsoft.com/office/drawing/2014/main" id="{79D8D5C7-A7DA-43E1-A685-FA9EA4C554E4}"/>
              </a:ext>
            </a:extLst>
          </p:cNvPr>
          <p:cNvSpPr txBox="1"/>
          <p:nvPr/>
        </p:nvSpPr>
        <p:spPr>
          <a:xfrm>
            <a:off x="6880756" y="2001811"/>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Q1</a:t>
            </a:r>
          </a:p>
        </p:txBody>
      </p:sp>
      <p:sp>
        <p:nvSpPr>
          <p:cNvPr id="88" name="TextBox 87">
            <a:extLst>
              <a:ext uri="{FF2B5EF4-FFF2-40B4-BE49-F238E27FC236}">
                <a16:creationId xmlns:a16="http://schemas.microsoft.com/office/drawing/2014/main" id="{6607DD9F-847E-4550-A05C-7D1AE3735495}"/>
              </a:ext>
            </a:extLst>
          </p:cNvPr>
          <p:cNvSpPr txBox="1"/>
          <p:nvPr/>
        </p:nvSpPr>
        <p:spPr>
          <a:xfrm>
            <a:off x="8330281" y="2026298"/>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Q2</a:t>
            </a:r>
          </a:p>
        </p:txBody>
      </p:sp>
      <p:sp>
        <p:nvSpPr>
          <p:cNvPr id="89" name="TextBox 88">
            <a:extLst>
              <a:ext uri="{FF2B5EF4-FFF2-40B4-BE49-F238E27FC236}">
                <a16:creationId xmlns:a16="http://schemas.microsoft.com/office/drawing/2014/main" id="{7FFE4557-095B-449B-922E-598E4FE88E14}"/>
              </a:ext>
            </a:extLst>
          </p:cNvPr>
          <p:cNvSpPr txBox="1"/>
          <p:nvPr/>
        </p:nvSpPr>
        <p:spPr>
          <a:xfrm>
            <a:off x="9738048" y="2011077"/>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Q3</a:t>
            </a:r>
          </a:p>
        </p:txBody>
      </p:sp>
      <p:sp>
        <p:nvSpPr>
          <p:cNvPr id="90" name="TextBox 89">
            <a:extLst>
              <a:ext uri="{FF2B5EF4-FFF2-40B4-BE49-F238E27FC236}">
                <a16:creationId xmlns:a16="http://schemas.microsoft.com/office/drawing/2014/main" id="{94336969-3BFE-4BDB-A56E-F4554487303C}"/>
              </a:ext>
            </a:extLst>
          </p:cNvPr>
          <p:cNvSpPr txBox="1"/>
          <p:nvPr/>
        </p:nvSpPr>
        <p:spPr>
          <a:xfrm>
            <a:off x="11174469" y="2017479"/>
            <a:ext cx="496395" cy="166069"/>
          </a:xfrm>
          <a:prstGeom prst="rect">
            <a:avLst/>
          </a:prstGeom>
          <a:noFill/>
        </p:spPr>
        <p:txBody>
          <a:bodyPr wrap="square" lIns="0" tIns="0" rIns="0" bIns="0" rtlCol="0">
            <a:spAutoFit/>
          </a:bodyPr>
          <a:lstStyle/>
          <a:p>
            <a:r>
              <a:rPr lang="en-GB" sz="1050" b="1">
                <a:solidFill>
                  <a:srgbClr val="A1A1A2">
                    <a:alpha val="60000"/>
                  </a:srgbClr>
                </a:solidFill>
                <a:latin typeface="Arial" panose="020B0604020202020204" pitchFamily="34" charset="0"/>
                <a:cs typeface="Arial" panose="020B0604020202020204" pitchFamily="34" charset="0"/>
              </a:rPr>
              <a:t>Q4</a:t>
            </a:r>
          </a:p>
        </p:txBody>
      </p:sp>
      <p:sp>
        <p:nvSpPr>
          <p:cNvPr id="91" name="TextBox 90">
            <a:extLst>
              <a:ext uri="{FF2B5EF4-FFF2-40B4-BE49-F238E27FC236}">
                <a16:creationId xmlns:a16="http://schemas.microsoft.com/office/drawing/2014/main" id="{3C9DAE9B-1A4B-44E7-BD82-2C98F9FB22D1}"/>
              </a:ext>
            </a:extLst>
          </p:cNvPr>
          <p:cNvSpPr txBox="1"/>
          <p:nvPr/>
        </p:nvSpPr>
        <p:spPr>
          <a:xfrm>
            <a:off x="1068847" y="1475815"/>
            <a:ext cx="957177" cy="369332"/>
          </a:xfrm>
          <a:prstGeom prst="rect">
            <a:avLst/>
          </a:prstGeom>
          <a:noFill/>
        </p:spPr>
        <p:txBody>
          <a:bodyPr wrap="square" lIns="0" tIns="0" rIns="0" bIns="0" rtlCol="0">
            <a:spAutoFit/>
          </a:bodyPr>
          <a:lstStyle/>
          <a:p>
            <a:r>
              <a:rPr lang="en-GB" sz="2400" b="1">
                <a:latin typeface="Arial" panose="020B0604020202020204" pitchFamily="34" charset="0"/>
                <a:cs typeface="Arial" panose="020B0604020202020204" pitchFamily="34" charset="0"/>
              </a:rPr>
              <a:t>2023</a:t>
            </a:r>
          </a:p>
        </p:txBody>
      </p:sp>
      <p:sp>
        <p:nvSpPr>
          <p:cNvPr id="92" name="TextBox 91">
            <a:extLst>
              <a:ext uri="{FF2B5EF4-FFF2-40B4-BE49-F238E27FC236}">
                <a16:creationId xmlns:a16="http://schemas.microsoft.com/office/drawing/2014/main" id="{344E0FB4-218F-4F48-AF7C-5AEBC0F3549D}"/>
              </a:ext>
            </a:extLst>
          </p:cNvPr>
          <p:cNvSpPr txBox="1"/>
          <p:nvPr/>
        </p:nvSpPr>
        <p:spPr>
          <a:xfrm>
            <a:off x="6863435" y="1475815"/>
            <a:ext cx="957177" cy="369332"/>
          </a:xfrm>
          <a:prstGeom prst="rect">
            <a:avLst/>
          </a:prstGeom>
          <a:noFill/>
        </p:spPr>
        <p:txBody>
          <a:bodyPr wrap="square" lIns="0" tIns="0" rIns="0" bIns="0" rtlCol="0">
            <a:spAutoFit/>
          </a:bodyPr>
          <a:lstStyle/>
          <a:p>
            <a:r>
              <a:rPr lang="en-GB" sz="2400" b="1">
                <a:latin typeface="Arial" panose="020B0604020202020204" pitchFamily="34" charset="0"/>
                <a:cs typeface="Arial" panose="020B0604020202020204" pitchFamily="34" charset="0"/>
              </a:rPr>
              <a:t>2024</a:t>
            </a:r>
          </a:p>
        </p:txBody>
      </p:sp>
      <p:grpSp>
        <p:nvGrpSpPr>
          <p:cNvPr id="93" name="Group 92">
            <a:extLst>
              <a:ext uri="{FF2B5EF4-FFF2-40B4-BE49-F238E27FC236}">
                <a16:creationId xmlns:a16="http://schemas.microsoft.com/office/drawing/2014/main" id="{51BB6805-4244-4FDB-A3A4-A22575613733}"/>
              </a:ext>
            </a:extLst>
          </p:cNvPr>
          <p:cNvGrpSpPr/>
          <p:nvPr/>
        </p:nvGrpSpPr>
        <p:grpSpPr>
          <a:xfrm>
            <a:off x="1064878" y="942153"/>
            <a:ext cx="10701467" cy="6161419"/>
            <a:chOff x="629257" y="3093630"/>
            <a:chExt cx="3301938" cy="2287947"/>
          </a:xfrm>
        </p:grpSpPr>
        <p:cxnSp>
          <p:nvCxnSpPr>
            <p:cNvPr id="94" name="Straight Connector 93">
              <a:extLst>
                <a:ext uri="{FF2B5EF4-FFF2-40B4-BE49-F238E27FC236}">
                  <a16:creationId xmlns:a16="http://schemas.microsoft.com/office/drawing/2014/main" id="{CA825522-B111-49BA-9AC4-864F7536F134}"/>
                </a:ext>
              </a:extLst>
            </p:cNvPr>
            <p:cNvCxnSpPr/>
            <p:nvPr/>
          </p:nvCxnSpPr>
          <p:spPr>
            <a:xfrm>
              <a:off x="629257" y="3121614"/>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E32007C-BE75-469C-AD0E-DADE21C524E5}"/>
                </a:ext>
              </a:extLst>
            </p:cNvPr>
            <p:cNvCxnSpPr/>
            <p:nvPr/>
          </p:nvCxnSpPr>
          <p:spPr>
            <a:xfrm>
              <a:off x="1065093" y="3105486"/>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38D891-67C3-4E3E-B559-68720104284F}"/>
                </a:ext>
              </a:extLst>
            </p:cNvPr>
            <p:cNvCxnSpPr/>
            <p:nvPr/>
          </p:nvCxnSpPr>
          <p:spPr>
            <a:xfrm>
              <a:off x="1515273" y="3105487"/>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B8635C1-F398-49F1-B891-116604F12297}"/>
                </a:ext>
              </a:extLst>
            </p:cNvPr>
            <p:cNvCxnSpPr/>
            <p:nvPr/>
          </p:nvCxnSpPr>
          <p:spPr>
            <a:xfrm>
              <a:off x="1963026" y="3105487"/>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FCF1FE3-C5D1-4D90-BE23-139842EDDEB4}"/>
                </a:ext>
              </a:extLst>
            </p:cNvPr>
            <p:cNvCxnSpPr/>
            <p:nvPr/>
          </p:nvCxnSpPr>
          <p:spPr>
            <a:xfrm>
              <a:off x="2400654" y="3109516"/>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91AB10D-F3C4-4B77-A08C-0A392D295A0B}"/>
                </a:ext>
              </a:extLst>
            </p:cNvPr>
            <p:cNvCxnSpPr/>
            <p:nvPr/>
          </p:nvCxnSpPr>
          <p:spPr>
            <a:xfrm>
              <a:off x="2854972" y="3093630"/>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BF3D2C6-51E4-4F45-BB7E-AC637A602A40}"/>
                </a:ext>
              </a:extLst>
            </p:cNvPr>
            <p:cNvCxnSpPr/>
            <p:nvPr/>
          </p:nvCxnSpPr>
          <p:spPr>
            <a:xfrm>
              <a:off x="3252161" y="3118628"/>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DD1E3E-1709-43B4-88A4-084CFE45F0D7}"/>
                </a:ext>
              </a:extLst>
            </p:cNvPr>
            <p:cNvCxnSpPr/>
            <p:nvPr/>
          </p:nvCxnSpPr>
          <p:spPr>
            <a:xfrm>
              <a:off x="3742362" y="3132075"/>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44B2CB3-4F40-4034-9DA0-AC74D3005FE1}"/>
                </a:ext>
              </a:extLst>
            </p:cNvPr>
            <p:cNvCxnSpPr/>
            <p:nvPr/>
          </p:nvCxnSpPr>
          <p:spPr>
            <a:xfrm>
              <a:off x="3931195" y="3121614"/>
              <a:ext cx="0" cy="2249502"/>
            </a:xfrm>
            <a:prstGeom prst="line">
              <a:avLst/>
            </a:prstGeom>
            <a:ln>
              <a:solidFill>
                <a:srgbClr val="A1A1A2">
                  <a:alpha val="30000"/>
                </a:srgbClr>
              </a:solidFill>
            </a:ln>
          </p:spPr>
          <p:style>
            <a:lnRef idx="1">
              <a:schemeClr val="accent1"/>
            </a:lnRef>
            <a:fillRef idx="0">
              <a:schemeClr val="accent1"/>
            </a:fillRef>
            <a:effectRef idx="0">
              <a:schemeClr val="accent1"/>
            </a:effectRef>
            <a:fontRef idx="minor">
              <a:schemeClr val="tx1"/>
            </a:fontRef>
          </p:style>
        </p:cxnSp>
      </p:grpSp>
      <p:sp>
        <p:nvSpPr>
          <p:cNvPr id="103" name="M_OM_1">
            <a:extLst>
              <a:ext uri="{FF2B5EF4-FFF2-40B4-BE49-F238E27FC236}">
                <a16:creationId xmlns:a16="http://schemas.microsoft.com/office/drawing/2014/main" id="{BC33C4D7-44B4-461A-9608-8AA660512E69}"/>
              </a:ext>
            </a:extLst>
          </p:cNvPr>
          <p:cNvSpPr>
            <a:spLocks noChangeAspect="1"/>
          </p:cNvSpPr>
          <p:nvPr/>
        </p:nvSpPr>
        <p:spPr>
          <a:xfrm rot="2700000">
            <a:off x="1135681" y="2951189"/>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04" name="MPU_DA_2">
            <a:extLst>
              <a:ext uri="{FF2B5EF4-FFF2-40B4-BE49-F238E27FC236}">
                <a16:creationId xmlns:a16="http://schemas.microsoft.com/office/drawing/2014/main" id="{E6E934A8-9C9A-4177-BCE3-809D115DCAD3}"/>
              </a:ext>
            </a:extLst>
          </p:cNvPr>
          <p:cNvSpPr/>
          <p:nvPr/>
        </p:nvSpPr>
        <p:spPr>
          <a:xfrm>
            <a:off x="9096059" y="304345"/>
            <a:ext cx="833954" cy="1692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lvl="0">
              <a:defRPr/>
            </a:pPr>
            <a:r>
              <a:rPr lang="en-GB" sz="1100">
                <a:solidFill>
                  <a:schemeClr val="tx1"/>
                </a:solidFill>
                <a:latin typeface="Arial"/>
              </a:rPr>
              <a:t>JV milestone</a:t>
            </a:r>
            <a:endParaRPr kumimoji="0" lang="en-GB" sz="1100" b="0" i="0" u="none" strike="noStrike" kern="1200" cap="none" spc="0" normalizeH="0" baseline="0" noProof="0">
              <a:ln>
                <a:noFill/>
              </a:ln>
              <a:solidFill>
                <a:schemeClr val="tx1"/>
              </a:solidFill>
              <a:effectLst/>
              <a:uLnTx/>
              <a:uFillTx/>
              <a:latin typeface="Arial"/>
            </a:endParaRPr>
          </a:p>
        </p:txBody>
      </p:sp>
      <p:sp>
        <p:nvSpPr>
          <p:cNvPr id="105" name="M_OM_3">
            <a:extLst>
              <a:ext uri="{FF2B5EF4-FFF2-40B4-BE49-F238E27FC236}">
                <a16:creationId xmlns:a16="http://schemas.microsoft.com/office/drawing/2014/main" id="{FF09BC65-AD65-4858-A08C-D24504158ADE}"/>
              </a:ext>
            </a:extLst>
          </p:cNvPr>
          <p:cNvSpPr>
            <a:spLocks noChangeAspect="1"/>
          </p:cNvSpPr>
          <p:nvPr/>
        </p:nvSpPr>
        <p:spPr>
          <a:xfrm rot="2700000">
            <a:off x="8123160" y="3625075"/>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06" name="MPU_OM_1">
            <a:extLst>
              <a:ext uri="{FF2B5EF4-FFF2-40B4-BE49-F238E27FC236}">
                <a16:creationId xmlns:a16="http://schemas.microsoft.com/office/drawing/2014/main" id="{837BA0BE-5B63-4A10-9D2F-567C33F29E66}"/>
              </a:ext>
            </a:extLst>
          </p:cNvPr>
          <p:cNvSpPr/>
          <p:nvPr/>
        </p:nvSpPr>
        <p:spPr>
          <a:xfrm>
            <a:off x="7780" y="2722951"/>
            <a:ext cx="739774" cy="4847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r">
              <a:defRPr/>
            </a:pPr>
            <a:r>
              <a:rPr lang="en-GB" sz="1050" b="1">
                <a:solidFill>
                  <a:schemeClr val="tx1"/>
                </a:solidFill>
                <a:latin typeface="Arial"/>
              </a:rPr>
              <a:t>Build and</a:t>
            </a:r>
            <a:br>
              <a:rPr lang="en-GB" sz="1050" b="1">
                <a:solidFill>
                  <a:schemeClr val="tx1"/>
                </a:solidFill>
                <a:latin typeface="Arial"/>
              </a:rPr>
            </a:br>
            <a:r>
              <a:rPr lang="en-GB" sz="1050" b="1">
                <a:solidFill>
                  <a:schemeClr val="tx1"/>
                </a:solidFill>
                <a:latin typeface="Arial"/>
              </a:rPr>
              <a:t>market</a:t>
            </a:r>
            <a:br>
              <a:rPr lang="en-GB" sz="1050" b="1">
                <a:solidFill>
                  <a:schemeClr val="tx1"/>
                </a:solidFill>
                <a:latin typeface="Arial"/>
              </a:rPr>
            </a:br>
            <a:r>
              <a:rPr lang="en-GB" sz="1050" b="1">
                <a:solidFill>
                  <a:schemeClr val="tx1"/>
                </a:solidFill>
                <a:latin typeface="Arial"/>
              </a:rPr>
              <a:t>testing</a:t>
            </a:r>
          </a:p>
        </p:txBody>
      </p:sp>
      <p:sp>
        <p:nvSpPr>
          <p:cNvPr id="107" name="MPU_OM_1">
            <a:extLst>
              <a:ext uri="{FF2B5EF4-FFF2-40B4-BE49-F238E27FC236}">
                <a16:creationId xmlns:a16="http://schemas.microsoft.com/office/drawing/2014/main" id="{9A1560BD-A2A9-42D8-B96D-E5AF4A33827F}"/>
              </a:ext>
            </a:extLst>
          </p:cNvPr>
          <p:cNvSpPr/>
          <p:nvPr/>
        </p:nvSpPr>
        <p:spPr>
          <a:xfrm>
            <a:off x="175920" y="4798168"/>
            <a:ext cx="739774" cy="4847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r">
              <a:defRPr/>
            </a:pPr>
            <a:r>
              <a:rPr lang="en-GB" sz="1050" b="1">
                <a:solidFill>
                  <a:schemeClr val="tx1"/>
                </a:solidFill>
                <a:latin typeface="Arial"/>
              </a:rPr>
              <a:t>Key vendor and market milestones</a:t>
            </a:r>
          </a:p>
        </p:txBody>
      </p:sp>
      <p:sp>
        <p:nvSpPr>
          <p:cNvPr id="109" name="MPU_DA_1">
            <a:extLst>
              <a:ext uri="{FF2B5EF4-FFF2-40B4-BE49-F238E27FC236}">
                <a16:creationId xmlns:a16="http://schemas.microsoft.com/office/drawing/2014/main" id="{DB737A26-F2FC-491C-A588-A28D6681A77F}"/>
              </a:ext>
            </a:extLst>
          </p:cNvPr>
          <p:cNvSpPr/>
          <p:nvPr/>
        </p:nvSpPr>
        <p:spPr>
          <a:xfrm>
            <a:off x="1080311" y="2125962"/>
            <a:ext cx="1221080" cy="6771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Sequence 2: Global  premiums and claims live and ready to deploy</a:t>
            </a:r>
          </a:p>
        </p:txBody>
      </p:sp>
      <p:sp>
        <p:nvSpPr>
          <p:cNvPr id="110" name="MPU_DA_1">
            <a:extLst>
              <a:ext uri="{FF2B5EF4-FFF2-40B4-BE49-F238E27FC236}">
                <a16:creationId xmlns:a16="http://schemas.microsoft.com/office/drawing/2014/main" id="{116D18C0-62BE-4A7E-9989-93A8D55F44BA}"/>
              </a:ext>
            </a:extLst>
          </p:cNvPr>
          <p:cNvSpPr/>
          <p:nvPr/>
        </p:nvSpPr>
        <p:spPr>
          <a:xfrm>
            <a:off x="7047407" y="2211848"/>
            <a:ext cx="2690641"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Sequence 3: London market premium and claims live and ready to deploy</a:t>
            </a:r>
          </a:p>
        </p:txBody>
      </p:sp>
      <p:sp>
        <p:nvSpPr>
          <p:cNvPr id="111" name="MPU_DA_1">
            <a:extLst>
              <a:ext uri="{FF2B5EF4-FFF2-40B4-BE49-F238E27FC236}">
                <a16:creationId xmlns:a16="http://schemas.microsoft.com/office/drawing/2014/main" id="{30A75F9C-B8EC-4161-BEAA-0D01AF08D720}"/>
              </a:ext>
            </a:extLst>
          </p:cNvPr>
          <p:cNvSpPr/>
          <p:nvPr/>
        </p:nvSpPr>
        <p:spPr>
          <a:xfrm>
            <a:off x="7032653" y="2579858"/>
            <a:ext cx="2810091"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Sequence 4: London market DA premium and claims live and ready to deploy</a:t>
            </a:r>
          </a:p>
        </p:txBody>
      </p:sp>
      <p:sp>
        <p:nvSpPr>
          <p:cNvPr id="112" name="MPU_DA_1">
            <a:extLst>
              <a:ext uri="{FF2B5EF4-FFF2-40B4-BE49-F238E27FC236}">
                <a16:creationId xmlns:a16="http://schemas.microsoft.com/office/drawing/2014/main" id="{977B3244-C465-4AAC-BD9E-230CF8E164C5}"/>
              </a:ext>
            </a:extLst>
          </p:cNvPr>
          <p:cNvSpPr/>
          <p:nvPr/>
        </p:nvSpPr>
        <p:spPr>
          <a:xfrm>
            <a:off x="8876404" y="2936906"/>
            <a:ext cx="2059591"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Sequence 5: Digital Gateway live and ready to deploy</a:t>
            </a:r>
          </a:p>
        </p:txBody>
      </p:sp>
      <p:sp>
        <p:nvSpPr>
          <p:cNvPr id="116" name="M_OM_3">
            <a:extLst>
              <a:ext uri="{FF2B5EF4-FFF2-40B4-BE49-F238E27FC236}">
                <a16:creationId xmlns:a16="http://schemas.microsoft.com/office/drawing/2014/main" id="{A8F1873D-F657-4C60-B28C-50556F3E5F0C}"/>
              </a:ext>
            </a:extLst>
          </p:cNvPr>
          <p:cNvSpPr>
            <a:spLocks noChangeAspect="1"/>
          </p:cNvSpPr>
          <p:nvPr/>
        </p:nvSpPr>
        <p:spPr>
          <a:xfrm rot="2700000">
            <a:off x="8752545" y="295489"/>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17" name="M_OM_3">
            <a:extLst>
              <a:ext uri="{FF2B5EF4-FFF2-40B4-BE49-F238E27FC236}">
                <a16:creationId xmlns:a16="http://schemas.microsoft.com/office/drawing/2014/main" id="{7A648F2C-CF74-4603-9DAF-176EE11C246E}"/>
              </a:ext>
            </a:extLst>
          </p:cNvPr>
          <p:cNvSpPr>
            <a:spLocks noChangeAspect="1"/>
          </p:cNvSpPr>
          <p:nvPr/>
        </p:nvSpPr>
        <p:spPr>
          <a:xfrm rot="2700000">
            <a:off x="10091418" y="276726"/>
            <a:ext cx="163114" cy="163114"/>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18" name="MPU_DA_2">
            <a:extLst>
              <a:ext uri="{FF2B5EF4-FFF2-40B4-BE49-F238E27FC236}">
                <a16:creationId xmlns:a16="http://schemas.microsoft.com/office/drawing/2014/main" id="{F117D402-CC1E-4CBA-A3DC-452230EA1872}"/>
              </a:ext>
            </a:extLst>
          </p:cNvPr>
          <p:cNvSpPr/>
          <p:nvPr/>
        </p:nvSpPr>
        <p:spPr>
          <a:xfrm>
            <a:off x="10390806" y="304345"/>
            <a:ext cx="1280058" cy="1692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lvl="0">
              <a:defRPr/>
            </a:pPr>
            <a:r>
              <a:rPr lang="en-GB" sz="1100">
                <a:solidFill>
                  <a:schemeClr val="tx1"/>
                </a:solidFill>
                <a:latin typeface="Arial"/>
              </a:rPr>
              <a:t>Lloyd’s milestone</a:t>
            </a:r>
            <a:endParaRPr kumimoji="0" lang="en-GB" sz="1100" b="0" i="0" u="none" strike="noStrike" kern="1200" cap="none" spc="0" normalizeH="0" baseline="0" noProof="0">
              <a:ln>
                <a:noFill/>
              </a:ln>
              <a:solidFill>
                <a:schemeClr val="tx1"/>
              </a:solidFill>
              <a:effectLst/>
              <a:uLnTx/>
              <a:uFillTx/>
              <a:latin typeface="Arial"/>
            </a:endParaRPr>
          </a:p>
        </p:txBody>
      </p:sp>
      <p:cxnSp>
        <p:nvCxnSpPr>
          <p:cNvPr id="119" name="Straight Connector 118">
            <a:extLst>
              <a:ext uri="{FF2B5EF4-FFF2-40B4-BE49-F238E27FC236}">
                <a16:creationId xmlns:a16="http://schemas.microsoft.com/office/drawing/2014/main" id="{98630005-4F8F-40D3-8C2B-EA6ED9C96915}"/>
              </a:ext>
            </a:extLst>
          </p:cNvPr>
          <p:cNvCxnSpPr/>
          <p:nvPr/>
        </p:nvCxnSpPr>
        <p:spPr>
          <a:xfrm flipH="1">
            <a:off x="10681092" y="3701491"/>
            <a:ext cx="1221699" cy="0"/>
          </a:xfrm>
          <a:prstGeom prst="line">
            <a:avLst/>
          </a:prstGeom>
          <a:ln w="76200">
            <a:solidFill>
              <a:schemeClr val="bg2"/>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7A1C267A-5629-4883-875A-B0F9947BA4E8}"/>
              </a:ext>
            </a:extLst>
          </p:cNvPr>
          <p:cNvCxnSpPr/>
          <p:nvPr/>
        </p:nvCxnSpPr>
        <p:spPr>
          <a:xfrm flipH="1">
            <a:off x="10690774" y="5057288"/>
            <a:ext cx="1221699" cy="0"/>
          </a:xfrm>
          <a:prstGeom prst="line">
            <a:avLst/>
          </a:prstGeom>
          <a:ln w="76200">
            <a:solidFill>
              <a:schemeClr val="accent3">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77CE8527-22F9-40FC-95A7-073E980AC9ED}"/>
              </a:ext>
            </a:extLst>
          </p:cNvPr>
          <p:cNvCxnSpPr>
            <a:cxnSpLocks/>
          </p:cNvCxnSpPr>
          <p:nvPr/>
        </p:nvCxnSpPr>
        <p:spPr>
          <a:xfrm>
            <a:off x="8328633" y="3919100"/>
            <a:ext cx="2701555" cy="20073"/>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7FF0011-D3C5-4EF0-AF58-F8B0B1ECEBFB}"/>
              </a:ext>
            </a:extLst>
          </p:cNvPr>
          <p:cNvSpPr>
            <a:spLocks noChangeAspect="1"/>
          </p:cNvSpPr>
          <p:nvPr/>
        </p:nvSpPr>
        <p:spPr>
          <a:xfrm rot="2700000">
            <a:off x="11004112" y="3874766"/>
            <a:ext cx="108742" cy="108742"/>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24" name="Rectangle 123">
            <a:extLst>
              <a:ext uri="{FF2B5EF4-FFF2-40B4-BE49-F238E27FC236}">
                <a16:creationId xmlns:a16="http://schemas.microsoft.com/office/drawing/2014/main" id="{FE93CBD8-8C23-4DE1-B3AA-A5404F4C8CB8}"/>
              </a:ext>
            </a:extLst>
          </p:cNvPr>
          <p:cNvSpPr>
            <a:spLocks noChangeAspect="1"/>
          </p:cNvSpPr>
          <p:nvPr/>
        </p:nvSpPr>
        <p:spPr>
          <a:xfrm rot="2700000" flipV="1">
            <a:off x="8193317" y="3875782"/>
            <a:ext cx="148479" cy="148479"/>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25" name="MPU_DA_1">
            <a:extLst>
              <a:ext uri="{FF2B5EF4-FFF2-40B4-BE49-F238E27FC236}">
                <a16:creationId xmlns:a16="http://schemas.microsoft.com/office/drawing/2014/main" id="{544D5C07-3B1D-46BC-88E4-F8ED81ECAA44}"/>
              </a:ext>
            </a:extLst>
          </p:cNvPr>
          <p:cNvSpPr/>
          <p:nvPr/>
        </p:nvSpPr>
        <p:spPr>
          <a:xfrm>
            <a:off x="9152092" y="3787770"/>
            <a:ext cx="967546" cy="50783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lgn="ctr">
              <a:defRPr/>
            </a:pPr>
            <a:r>
              <a:rPr lang="en-GB" sz="1100" dirty="0">
                <a:solidFill>
                  <a:schemeClr val="tx1"/>
                </a:solidFill>
                <a:latin typeface="Arial"/>
              </a:rPr>
              <a:t>Market Acceptance Testing (MAT)</a:t>
            </a:r>
          </a:p>
        </p:txBody>
      </p:sp>
      <p:sp>
        <p:nvSpPr>
          <p:cNvPr id="126" name="M_OM_3">
            <a:extLst>
              <a:ext uri="{FF2B5EF4-FFF2-40B4-BE49-F238E27FC236}">
                <a16:creationId xmlns:a16="http://schemas.microsoft.com/office/drawing/2014/main" id="{FCE87303-AB01-4EE6-BAC8-44CCFAA73A59}"/>
              </a:ext>
            </a:extLst>
          </p:cNvPr>
          <p:cNvSpPr>
            <a:spLocks noChangeAspect="1"/>
          </p:cNvSpPr>
          <p:nvPr/>
        </p:nvSpPr>
        <p:spPr>
          <a:xfrm rot="2700000">
            <a:off x="4933141" y="5005624"/>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27" name="MPU_DA_1">
            <a:extLst>
              <a:ext uri="{FF2B5EF4-FFF2-40B4-BE49-F238E27FC236}">
                <a16:creationId xmlns:a16="http://schemas.microsoft.com/office/drawing/2014/main" id="{3DF1E00B-43DF-469C-B05E-A8C6C4090F69}"/>
              </a:ext>
            </a:extLst>
          </p:cNvPr>
          <p:cNvSpPr/>
          <p:nvPr/>
        </p:nvSpPr>
        <p:spPr>
          <a:xfrm>
            <a:off x="4828259" y="4178177"/>
            <a:ext cx="967546" cy="6771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First market training material available</a:t>
            </a:r>
          </a:p>
        </p:txBody>
      </p:sp>
      <p:sp>
        <p:nvSpPr>
          <p:cNvPr id="128" name="MPU_DA_1">
            <a:extLst>
              <a:ext uri="{FF2B5EF4-FFF2-40B4-BE49-F238E27FC236}">
                <a16:creationId xmlns:a16="http://schemas.microsoft.com/office/drawing/2014/main" id="{BFC98863-755C-4E1A-8FB9-CEC36D31297C}"/>
              </a:ext>
            </a:extLst>
          </p:cNvPr>
          <p:cNvSpPr/>
          <p:nvPr/>
        </p:nvSpPr>
        <p:spPr>
          <a:xfrm>
            <a:off x="2179038" y="4383863"/>
            <a:ext cx="967546"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All EDI spec published</a:t>
            </a:r>
          </a:p>
        </p:txBody>
      </p:sp>
      <p:sp>
        <p:nvSpPr>
          <p:cNvPr id="129" name="M_OM_3">
            <a:extLst>
              <a:ext uri="{FF2B5EF4-FFF2-40B4-BE49-F238E27FC236}">
                <a16:creationId xmlns:a16="http://schemas.microsoft.com/office/drawing/2014/main" id="{C3B80424-5818-4AF6-B156-0669CA9697C4}"/>
              </a:ext>
            </a:extLst>
          </p:cNvPr>
          <p:cNvSpPr>
            <a:spLocks noChangeAspect="1"/>
          </p:cNvSpPr>
          <p:nvPr/>
        </p:nvSpPr>
        <p:spPr>
          <a:xfrm rot="2700000">
            <a:off x="2386035" y="4967537"/>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30" name="M_Claims_1">
            <a:extLst>
              <a:ext uri="{FF2B5EF4-FFF2-40B4-BE49-F238E27FC236}">
                <a16:creationId xmlns:a16="http://schemas.microsoft.com/office/drawing/2014/main" id="{947B6E6F-CA48-4D19-9271-30B8261B7D2B}"/>
              </a:ext>
            </a:extLst>
          </p:cNvPr>
          <p:cNvSpPr>
            <a:spLocks noChangeAspect="1"/>
          </p:cNvSpPr>
          <p:nvPr/>
        </p:nvSpPr>
        <p:spPr>
          <a:xfrm rot="2700000">
            <a:off x="2145887" y="4958985"/>
            <a:ext cx="163114" cy="163114"/>
          </a:xfrm>
          <a:prstGeom prst="rect">
            <a:avLst/>
          </a:prstGeom>
          <a:solidFill>
            <a:srgbClr val="1E35B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31" name="MPU_DA_1">
            <a:extLst>
              <a:ext uri="{FF2B5EF4-FFF2-40B4-BE49-F238E27FC236}">
                <a16:creationId xmlns:a16="http://schemas.microsoft.com/office/drawing/2014/main" id="{6E62F69B-72AA-4992-ACC9-FA762C0EB902}"/>
              </a:ext>
            </a:extLst>
          </p:cNvPr>
          <p:cNvSpPr/>
          <p:nvPr/>
        </p:nvSpPr>
        <p:spPr>
          <a:xfrm>
            <a:off x="2128226" y="5291565"/>
            <a:ext cx="967546"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MRC V3 published</a:t>
            </a:r>
          </a:p>
        </p:txBody>
      </p:sp>
      <p:sp>
        <p:nvSpPr>
          <p:cNvPr id="132" name="Rectangle 131">
            <a:extLst>
              <a:ext uri="{FF2B5EF4-FFF2-40B4-BE49-F238E27FC236}">
                <a16:creationId xmlns:a16="http://schemas.microsoft.com/office/drawing/2014/main" id="{3E36A96D-96EE-41EB-A45C-15FB6461FD07}"/>
              </a:ext>
            </a:extLst>
          </p:cNvPr>
          <p:cNvSpPr>
            <a:spLocks noChangeAspect="1"/>
          </p:cNvSpPr>
          <p:nvPr/>
        </p:nvSpPr>
        <p:spPr>
          <a:xfrm rot="2700000">
            <a:off x="6607822" y="3622247"/>
            <a:ext cx="108742" cy="108742"/>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34" name="MPU_DA_1">
            <a:extLst>
              <a:ext uri="{FF2B5EF4-FFF2-40B4-BE49-F238E27FC236}">
                <a16:creationId xmlns:a16="http://schemas.microsoft.com/office/drawing/2014/main" id="{94C6D180-CE6E-4E1F-AB11-77140EE5D4E1}"/>
              </a:ext>
            </a:extLst>
          </p:cNvPr>
          <p:cNvSpPr/>
          <p:nvPr/>
        </p:nvSpPr>
        <p:spPr>
          <a:xfrm>
            <a:off x="6064827" y="3808603"/>
            <a:ext cx="967546"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JIT Testing commences</a:t>
            </a:r>
          </a:p>
        </p:txBody>
      </p:sp>
      <p:cxnSp>
        <p:nvCxnSpPr>
          <p:cNvPr id="135" name="Straight Connector 134">
            <a:extLst>
              <a:ext uri="{FF2B5EF4-FFF2-40B4-BE49-F238E27FC236}">
                <a16:creationId xmlns:a16="http://schemas.microsoft.com/office/drawing/2014/main" id="{3B7A520F-7C07-4A17-BB11-95202A59B0FD}"/>
              </a:ext>
            </a:extLst>
          </p:cNvPr>
          <p:cNvCxnSpPr>
            <a:cxnSpLocks/>
          </p:cNvCxnSpPr>
          <p:nvPr/>
        </p:nvCxnSpPr>
        <p:spPr>
          <a:xfrm flipV="1">
            <a:off x="8188804" y="3202603"/>
            <a:ext cx="0" cy="367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83720C6-9CB8-45AC-B5A3-12ACC8EE06A0}"/>
              </a:ext>
            </a:extLst>
          </p:cNvPr>
          <p:cNvCxnSpPr/>
          <p:nvPr/>
        </p:nvCxnSpPr>
        <p:spPr>
          <a:xfrm>
            <a:off x="2498035" y="5799673"/>
            <a:ext cx="3026657"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137" name="MPU_DA_1">
            <a:extLst>
              <a:ext uri="{FF2B5EF4-FFF2-40B4-BE49-F238E27FC236}">
                <a16:creationId xmlns:a16="http://schemas.microsoft.com/office/drawing/2014/main" id="{62B7A594-C826-47AA-A0B9-CF51CF9DA5A4}"/>
              </a:ext>
            </a:extLst>
          </p:cNvPr>
          <p:cNvSpPr/>
          <p:nvPr/>
        </p:nvSpPr>
        <p:spPr>
          <a:xfrm>
            <a:off x="3514381" y="5596998"/>
            <a:ext cx="750616" cy="3385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lgn="ctr">
              <a:defRPr/>
            </a:pPr>
            <a:r>
              <a:rPr lang="en-GB" sz="1100" dirty="0">
                <a:solidFill>
                  <a:schemeClr val="tx1"/>
                </a:solidFill>
                <a:latin typeface="Arial"/>
              </a:rPr>
              <a:t>MRC V3 adoption</a:t>
            </a:r>
          </a:p>
        </p:txBody>
      </p:sp>
      <p:sp>
        <p:nvSpPr>
          <p:cNvPr id="138" name="M_Claims_1">
            <a:extLst>
              <a:ext uri="{FF2B5EF4-FFF2-40B4-BE49-F238E27FC236}">
                <a16:creationId xmlns:a16="http://schemas.microsoft.com/office/drawing/2014/main" id="{63E4A145-31A6-4ADA-B304-46E1BAB8A8E2}"/>
              </a:ext>
            </a:extLst>
          </p:cNvPr>
          <p:cNvSpPr>
            <a:spLocks noChangeAspect="1"/>
          </p:cNvSpPr>
          <p:nvPr/>
        </p:nvSpPr>
        <p:spPr>
          <a:xfrm rot="2700000">
            <a:off x="2431908" y="5736053"/>
            <a:ext cx="163114" cy="163114"/>
          </a:xfrm>
          <a:prstGeom prst="rect">
            <a:avLst/>
          </a:prstGeom>
          <a:solidFill>
            <a:srgbClr val="1E35B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39" name="M_Claims_1">
            <a:extLst>
              <a:ext uri="{FF2B5EF4-FFF2-40B4-BE49-F238E27FC236}">
                <a16:creationId xmlns:a16="http://schemas.microsoft.com/office/drawing/2014/main" id="{7D97CFF7-847A-438D-AD51-4E134FD8A939}"/>
              </a:ext>
            </a:extLst>
          </p:cNvPr>
          <p:cNvSpPr>
            <a:spLocks noChangeAspect="1"/>
          </p:cNvSpPr>
          <p:nvPr/>
        </p:nvSpPr>
        <p:spPr>
          <a:xfrm rot="2700000">
            <a:off x="5329888" y="5718116"/>
            <a:ext cx="163114" cy="163114"/>
          </a:xfrm>
          <a:prstGeom prst="rect">
            <a:avLst/>
          </a:prstGeom>
          <a:solidFill>
            <a:srgbClr val="1E35B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40" name="Rectangle 139">
            <a:extLst>
              <a:ext uri="{FF2B5EF4-FFF2-40B4-BE49-F238E27FC236}">
                <a16:creationId xmlns:a16="http://schemas.microsoft.com/office/drawing/2014/main" id="{FCE9E60D-A4AD-4275-859B-5728028A232E}"/>
              </a:ext>
            </a:extLst>
          </p:cNvPr>
          <p:cNvSpPr>
            <a:spLocks noChangeAspect="1"/>
          </p:cNvSpPr>
          <p:nvPr/>
        </p:nvSpPr>
        <p:spPr>
          <a:xfrm rot="2700000">
            <a:off x="2564904" y="2987847"/>
            <a:ext cx="108742" cy="108742"/>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41" name="MPU_DA_1">
            <a:extLst>
              <a:ext uri="{FF2B5EF4-FFF2-40B4-BE49-F238E27FC236}">
                <a16:creationId xmlns:a16="http://schemas.microsoft.com/office/drawing/2014/main" id="{FA5C4C3B-D8DE-4B00-AB3F-3EDF0C20B397}"/>
              </a:ext>
            </a:extLst>
          </p:cNvPr>
          <p:cNvSpPr/>
          <p:nvPr/>
        </p:nvSpPr>
        <p:spPr>
          <a:xfrm>
            <a:off x="2497657" y="2502147"/>
            <a:ext cx="1444179"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Deployment approach</a:t>
            </a:r>
            <a:br>
              <a:rPr lang="en-GB" sz="1100">
                <a:solidFill>
                  <a:schemeClr val="tx1"/>
                </a:solidFill>
                <a:latin typeface="Arial"/>
              </a:rPr>
            </a:br>
            <a:r>
              <a:rPr lang="en-GB" sz="1100">
                <a:solidFill>
                  <a:schemeClr val="tx1"/>
                </a:solidFill>
                <a:latin typeface="Arial"/>
              </a:rPr>
              <a:t> plan</a:t>
            </a:r>
          </a:p>
        </p:txBody>
      </p:sp>
      <p:sp>
        <p:nvSpPr>
          <p:cNvPr id="142" name="Rectangle 141">
            <a:extLst>
              <a:ext uri="{FF2B5EF4-FFF2-40B4-BE49-F238E27FC236}">
                <a16:creationId xmlns:a16="http://schemas.microsoft.com/office/drawing/2014/main" id="{E1DCC82E-7C01-4681-B263-41C3E862DCB4}"/>
              </a:ext>
            </a:extLst>
          </p:cNvPr>
          <p:cNvSpPr>
            <a:spLocks noChangeAspect="1"/>
          </p:cNvSpPr>
          <p:nvPr/>
        </p:nvSpPr>
        <p:spPr>
          <a:xfrm rot="2700000">
            <a:off x="4081466" y="2975916"/>
            <a:ext cx="108742" cy="108742"/>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43" name="MPU_DA_1">
            <a:extLst>
              <a:ext uri="{FF2B5EF4-FFF2-40B4-BE49-F238E27FC236}">
                <a16:creationId xmlns:a16="http://schemas.microsoft.com/office/drawing/2014/main" id="{7012BBC9-6447-41FF-8EF8-6CDA59530D34}"/>
              </a:ext>
            </a:extLst>
          </p:cNvPr>
          <p:cNvSpPr/>
          <p:nvPr/>
        </p:nvSpPr>
        <p:spPr>
          <a:xfrm>
            <a:off x="4070060" y="2519929"/>
            <a:ext cx="1444179"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Deployment approach</a:t>
            </a:r>
            <a:br>
              <a:rPr lang="en-GB" sz="1100">
                <a:solidFill>
                  <a:schemeClr val="tx1"/>
                </a:solidFill>
                <a:latin typeface="Arial"/>
              </a:rPr>
            </a:br>
            <a:r>
              <a:rPr lang="en-GB" sz="1100">
                <a:solidFill>
                  <a:schemeClr val="tx1"/>
                </a:solidFill>
                <a:latin typeface="Arial"/>
              </a:rPr>
              <a:t> approved</a:t>
            </a:r>
          </a:p>
        </p:txBody>
      </p:sp>
      <p:sp>
        <p:nvSpPr>
          <p:cNvPr id="73" name="MPU_DA_1">
            <a:extLst>
              <a:ext uri="{FF2B5EF4-FFF2-40B4-BE49-F238E27FC236}">
                <a16:creationId xmlns:a16="http://schemas.microsoft.com/office/drawing/2014/main" id="{C5D8B68D-8123-4BC8-AD11-EF013F7AFB37}"/>
              </a:ext>
            </a:extLst>
          </p:cNvPr>
          <p:cNvSpPr/>
          <p:nvPr/>
        </p:nvSpPr>
        <p:spPr>
          <a:xfrm>
            <a:off x="7525810" y="4596092"/>
            <a:ext cx="967546" cy="338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Market training complete</a:t>
            </a:r>
          </a:p>
        </p:txBody>
      </p:sp>
      <p:sp>
        <p:nvSpPr>
          <p:cNvPr id="74" name="Rectangle 73">
            <a:extLst>
              <a:ext uri="{FF2B5EF4-FFF2-40B4-BE49-F238E27FC236}">
                <a16:creationId xmlns:a16="http://schemas.microsoft.com/office/drawing/2014/main" id="{D60DC656-4710-44A7-A602-91AE6EF921C9}"/>
              </a:ext>
            </a:extLst>
          </p:cNvPr>
          <p:cNvSpPr>
            <a:spLocks noChangeAspect="1"/>
          </p:cNvSpPr>
          <p:nvPr/>
        </p:nvSpPr>
        <p:spPr>
          <a:xfrm rot="2700000" flipV="1">
            <a:off x="7900757" y="4966301"/>
            <a:ext cx="148479" cy="148479"/>
          </a:xfrm>
          <a:prstGeom prst="rect">
            <a:avLst/>
          </a:prstGeom>
          <a:solidFill>
            <a:srgbClr val="7030A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75" name="MPU_DA_1">
            <a:extLst>
              <a:ext uri="{FF2B5EF4-FFF2-40B4-BE49-F238E27FC236}">
                <a16:creationId xmlns:a16="http://schemas.microsoft.com/office/drawing/2014/main" id="{101EDD72-1CA0-4E2C-887F-72FFEA9AD20B}"/>
              </a:ext>
            </a:extLst>
          </p:cNvPr>
          <p:cNvSpPr/>
          <p:nvPr/>
        </p:nvSpPr>
        <p:spPr>
          <a:xfrm>
            <a:off x="7663509" y="5202143"/>
            <a:ext cx="967546" cy="6771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a:solidFill>
                  <a:schemeClr val="tx1"/>
                </a:solidFill>
                <a:latin typeface="Arial"/>
              </a:rPr>
              <a:t>Vendor systems changes complete</a:t>
            </a:r>
          </a:p>
        </p:txBody>
      </p:sp>
      <p:sp>
        <p:nvSpPr>
          <p:cNvPr id="144" name="M_OM_3">
            <a:extLst>
              <a:ext uri="{FF2B5EF4-FFF2-40B4-BE49-F238E27FC236}">
                <a16:creationId xmlns:a16="http://schemas.microsoft.com/office/drawing/2014/main" id="{5D934E92-1AD9-4156-A8E1-FE3DFFD2C574}"/>
              </a:ext>
            </a:extLst>
          </p:cNvPr>
          <p:cNvSpPr>
            <a:spLocks noChangeAspect="1"/>
          </p:cNvSpPr>
          <p:nvPr/>
        </p:nvSpPr>
        <p:spPr>
          <a:xfrm rot="2700000">
            <a:off x="3766614" y="4958983"/>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sp>
        <p:nvSpPr>
          <p:cNvPr id="145" name="MPU_DA_1">
            <a:extLst>
              <a:ext uri="{FF2B5EF4-FFF2-40B4-BE49-F238E27FC236}">
                <a16:creationId xmlns:a16="http://schemas.microsoft.com/office/drawing/2014/main" id="{696E7285-B3E3-42EF-9DD5-FE7AE918E9AA}"/>
              </a:ext>
            </a:extLst>
          </p:cNvPr>
          <p:cNvSpPr/>
          <p:nvPr/>
        </p:nvSpPr>
        <p:spPr>
          <a:xfrm>
            <a:off x="3458063" y="4184169"/>
            <a:ext cx="967546" cy="6771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pPr lvl="0">
              <a:defRPr/>
            </a:pPr>
            <a:r>
              <a:rPr lang="en-GB" sz="1100" dirty="0">
                <a:solidFill>
                  <a:schemeClr val="tx1"/>
                </a:solidFill>
                <a:latin typeface="Arial"/>
              </a:rPr>
              <a:t>CDR alignment with ACORD GRLC Standard</a:t>
            </a:r>
          </a:p>
        </p:txBody>
      </p:sp>
      <p:cxnSp>
        <p:nvCxnSpPr>
          <p:cNvPr id="146" name="Straight Connector 145">
            <a:extLst>
              <a:ext uri="{FF2B5EF4-FFF2-40B4-BE49-F238E27FC236}">
                <a16:creationId xmlns:a16="http://schemas.microsoft.com/office/drawing/2014/main" id="{C2FF9A4C-C0E5-4F5F-AF28-99AA99B6E601}"/>
              </a:ext>
            </a:extLst>
          </p:cNvPr>
          <p:cNvCxnSpPr>
            <a:cxnSpLocks/>
          </p:cNvCxnSpPr>
          <p:nvPr/>
        </p:nvCxnSpPr>
        <p:spPr>
          <a:xfrm flipV="1">
            <a:off x="9610991" y="3275460"/>
            <a:ext cx="0" cy="367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M_OM_3">
            <a:extLst>
              <a:ext uri="{FF2B5EF4-FFF2-40B4-BE49-F238E27FC236}">
                <a16:creationId xmlns:a16="http://schemas.microsoft.com/office/drawing/2014/main" id="{2A6A0F46-1595-4DA2-AF3F-1B764778B06E}"/>
              </a:ext>
            </a:extLst>
          </p:cNvPr>
          <p:cNvSpPr>
            <a:spLocks noChangeAspect="1"/>
          </p:cNvSpPr>
          <p:nvPr/>
        </p:nvSpPr>
        <p:spPr>
          <a:xfrm rot="2700000">
            <a:off x="9517697" y="3600507"/>
            <a:ext cx="163114" cy="163114"/>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a:p>
        </p:txBody>
      </p:sp>
      <p:pic>
        <p:nvPicPr>
          <p:cNvPr id="79" name="Picture 78">
            <a:extLst>
              <a:ext uri="{FF2B5EF4-FFF2-40B4-BE49-F238E27FC236}">
                <a16:creationId xmlns:a16="http://schemas.microsoft.com/office/drawing/2014/main" id="{56B044F2-F4C4-4F8C-AA70-3E76F9B5BE98}"/>
              </a:ext>
            </a:extLst>
          </p:cNvPr>
          <p:cNvPicPr>
            <a:picLocks noChangeAspect="1"/>
          </p:cNvPicPr>
          <p:nvPr/>
        </p:nvPicPr>
        <p:blipFill>
          <a:blip r:embed="rId2"/>
          <a:stretch>
            <a:fillRect/>
          </a:stretch>
        </p:blipFill>
        <p:spPr>
          <a:xfrm>
            <a:off x="423990" y="97770"/>
            <a:ext cx="1312641" cy="481470"/>
          </a:xfrm>
          <a:prstGeom prst="rect">
            <a:avLst/>
          </a:prstGeom>
        </p:spPr>
      </p:pic>
      <p:pic>
        <p:nvPicPr>
          <p:cNvPr id="108" name="Picture 107">
            <a:extLst>
              <a:ext uri="{FF2B5EF4-FFF2-40B4-BE49-F238E27FC236}">
                <a16:creationId xmlns:a16="http://schemas.microsoft.com/office/drawing/2014/main" id="{B0F57AF6-6E05-47DA-8C91-2C7285B12D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87027" y="99363"/>
            <a:ext cx="910709" cy="365535"/>
          </a:xfrm>
          <a:prstGeom prst="rect">
            <a:avLst/>
          </a:prstGeom>
        </p:spPr>
      </p:pic>
      <p:pic>
        <p:nvPicPr>
          <p:cNvPr id="148" name="Picture 147" descr="Logo, company name&#10;&#10;Description automatically generated">
            <a:extLst>
              <a:ext uri="{FF2B5EF4-FFF2-40B4-BE49-F238E27FC236}">
                <a16:creationId xmlns:a16="http://schemas.microsoft.com/office/drawing/2014/main" id="{61D97989-5995-4C4F-BC43-D7052AC46AA8}"/>
              </a:ext>
            </a:extLst>
          </p:cNvPr>
          <p:cNvPicPr>
            <a:picLocks noChangeAspect="1"/>
          </p:cNvPicPr>
          <p:nvPr/>
        </p:nvPicPr>
        <p:blipFill>
          <a:blip r:embed="rId4"/>
          <a:stretch>
            <a:fillRect/>
          </a:stretch>
        </p:blipFill>
        <p:spPr>
          <a:xfrm>
            <a:off x="1340913" y="30488"/>
            <a:ext cx="664501" cy="664501"/>
          </a:xfrm>
          <a:prstGeom prst="rect">
            <a:avLst/>
          </a:prstGeom>
        </p:spPr>
      </p:pic>
    </p:spTree>
    <p:extLst>
      <p:ext uri="{BB962C8B-B14F-4D97-AF65-F5344CB8AC3E}">
        <p14:creationId xmlns:p14="http://schemas.microsoft.com/office/powerpoint/2010/main" val="219130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a:xfrm>
            <a:off x="838200" y="136525"/>
            <a:ext cx="10515600" cy="1204595"/>
          </a:xfrm>
        </p:spPr>
        <p:txBody>
          <a:bodyPr/>
          <a:lstStyle/>
          <a:p>
            <a:pPr algn="ctr"/>
            <a:r>
              <a:rPr lang="en-GB" b="1" dirty="0">
                <a:solidFill>
                  <a:srgbClr val="6F276F"/>
                </a:solidFill>
              </a:rPr>
              <a:t>2023 Priorities - COLG</a:t>
            </a: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a:xfrm>
            <a:off x="838200" y="1341120"/>
            <a:ext cx="10515600" cy="4248022"/>
          </a:xfrm>
        </p:spPr>
        <p:txBody>
          <a:bodyPr>
            <a:normAutofit/>
          </a:bodyPr>
          <a:lstStyle/>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cs typeface="Calibri" panose="020F0502020204030204" pitchFamily="34" charset="0"/>
              </a:rPr>
              <a:t>Market Reform Projects</a:t>
            </a:r>
            <a:endParaRPr lang="en-GB" sz="3200" dirty="0">
              <a:solidFill>
                <a:srgbClr val="6F276F"/>
              </a:solidFill>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cs typeface="Calibri" panose="020F0502020204030204" pitchFamily="34" charset="0"/>
              </a:rPr>
              <a:t>Claims Performance Metrics</a:t>
            </a:r>
            <a:endParaRPr lang="en-GB" sz="3200" dirty="0">
              <a:solidFill>
                <a:srgbClr val="6F276F"/>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rPr>
              <a:t>LIIBA’s DACC </a:t>
            </a: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rPr>
              <a:t>Communication </a:t>
            </a: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rPr>
              <a:t>General market performance</a:t>
            </a:r>
            <a:endParaRPr lang="en-GB" sz="3200" dirty="0">
              <a:solidFill>
                <a:srgbClr val="6F276F"/>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rPr>
              <a:t>Claims Supervisory / LOC liaison</a:t>
            </a:r>
          </a:p>
          <a:p>
            <a:pPr marL="342900" lvl="0" indent="-342900" algn="just">
              <a:buFont typeface="+mj-lt"/>
              <a:buAutoNum type="arabicPeriod"/>
            </a:pPr>
            <a:r>
              <a:rPr lang="en-GB" sz="3200" dirty="0">
                <a:solidFill>
                  <a:srgbClr val="6F276F"/>
                </a:solidFill>
                <a:effectLst/>
                <a:latin typeface="Calibri" panose="020F0502020204030204" pitchFamily="34" charset="0"/>
                <a:ea typeface="Calibri" panose="020F0502020204030204" pitchFamily="34" charset="0"/>
              </a:rPr>
              <a:t>Support for Market New Entrants</a:t>
            </a:r>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spTree>
    <p:extLst>
      <p:ext uri="{BB962C8B-B14F-4D97-AF65-F5344CB8AC3E}">
        <p14:creationId xmlns:p14="http://schemas.microsoft.com/office/powerpoint/2010/main" val="189671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7B55-88CE-4C19-AB3A-F4E733090455}"/>
              </a:ext>
            </a:extLst>
          </p:cNvPr>
          <p:cNvSpPr>
            <a:spLocks noGrp="1"/>
          </p:cNvSpPr>
          <p:nvPr>
            <p:ph type="title"/>
          </p:nvPr>
        </p:nvSpPr>
        <p:spPr/>
        <p:txBody>
          <a:bodyPr/>
          <a:lstStyle/>
          <a:p>
            <a:pPr algn="ctr"/>
            <a:r>
              <a:rPr lang="en-GB" b="1" dirty="0">
                <a:solidFill>
                  <a:srgbClr val="6F276F"/>
                </a:solidFill>
              </a:rPr>
              <a:t>Q&amp;A Session</a:t>
            </a:r>
          </a:p>
        </p:txBody>
      </p:sp>
      <p:sp>
        <p:nvSpPr>
          <p:cNvPr id="3" name="Content Placeholder 2">
            <a:extLst>
              <a:ext uri="{FF2B5EF4-FFF2-40B4-BE49-F238E27FC236}">
                <a16:creationId xmlns:a16="http://schemas.microsoft.com/office/drawing/2014/main" id="{2C3E89F0-1D02-4C90-BF0A-9656196B2E63}"/>
              </a:ext>
            </a:extLst>
          </p:cNvPr>
          <p:cNvSpPr>
            <a:spLocks noGrp="1"/>
          </p:cNvSpPr>
          <p:nvPr>
            <p:ph idx="1"/>
          </p:nvPr>
        </p:nvSpPr>
        <p:spPr/>
        <p:txBody>
          <a:bodyPr>
            <a:normAutofit/>
          </a:bodyPr>
          <a:lstStyle/>
          <a:p>
            <a:pPr marL="0" indent="0" algn="ctr">
              <a:buNone/>
            </a:pPr>
            <a:r>
              <a:rPr lang="en-GB" sz="3200" dirty="0">
                <a:solidFill>
                  <a:srgbClr val="462B63"/>
                </a:solidFill>
              </a:rPr>
              <a:t>Session open for member feedback and questions</a:t>
            </a:r>
          </a:p>
          <a:p>
            <a:pPr marL="0" indent="0">
              <a:buNone/>
            </a:pPr>
            <a:endParaRPr lang="en-GB" sz="1200" dirty="0">
              <a:solidFill>
                <a:srgbClr val="492856"/>
              </a:solidFill>
            </a:endParaRPr>
          </a:p>
          <a:p>
            <a:pPr marL="0" indent="0">
              <a:buNone/>
            </a:pPr>
            <a:endParaRPr lang="en-GB" sz="1200" dirty="0">
              <a:solidFill>
                <a:srgbClr val="492856"/>
              </a:solidFill>
            </a:endParaRPr>
          </a:p>
          <a:p>
            <a:pPr marL="0" indent="0">
              <a:buNone/>
            </a:pPr>
            <a:endParaRPr lang="en-GB" sz="1200" dirty="0">
              <a:solidFill>
                <a:srgbClr val="492856"/>
              </a:solidFill>
            </a:endParaRPr>
          </a:p>
          <a:p>
            <a:pPr marL="0" indent="0" algn="ctr">
              <a:buNone/>
            </a:pPr>
            <a:r>
              <a:rPr lang="en-GB" b="1" dirty="0">
                <a:solidFill>
                  <a:srgbClr val="6F276F"/>
                </a:solidFill>
              </a:rPr>
              <a:t>Get in Touch / Resources</a:t>
            </a:r>
          </a:p>
          <a:p>
            <a:pPr lvl="1"/>
            <a:r>
              <a:rPr lang="en-GB" dirty="0">
                <a:solidFill>
                  <a:srgbClr val="462B63"/>
                </a:solidFill>
              </a:rPr>
              <a:t>Join LIIBA’s Claims Distribution List – </a:t>
            </a:r>
            <a:r>
              <a:rPr lang="en-GB" dirty="0">
                <a:hlinkClick r:id="rId3"/>
              </a:rPr>
              <a:t>enquiries@liiba.co.uk</a:t>
            </a:r>
            <a:endParaRPr lang="en-GB" dirty="0"/>
          </a:p>
          <a:p>
            <a:pPr lvl="1"/>
            <a:r>
              <a:rPr lang="en-GB" dirty="0">
                <a:solidFill>
                  <a:srgbClr val="462B63"/>
                </a:solidFill>
              </a:rPr>
              <a:t>Get involved – </a:t>
            </a:r>
            <a:r>
              <a:rPr lang="en-GB" dirty="0">
                <a:hlinkClick r:id="rId4"/>
              </a:rPr>
              <a:t>jacqueline.girow@liiba.co.uk</a:t>
            </a:r>
            <a:r>
              <a:rPr lang="en-GB" dirty="0"/>
              <a:t> </a:t>
            </a:r>
            <a:r>
              <a:rPr lang="en-GB" dirty="0">
                <a:solidFill>
                  <a:srgbClr val="492856"/>
                </a:solidFill>
              </a:rPr>
              <a:t>or members of COLG / DACC</a:t>
            </a:r>
          </a:p>
          <a:p>
            <a:pPr marL="457200" lvl="1" indent="0">
              <a:buNone/>
            </a:pPr>
            <a:endParaRPr lang="en-GB" sz="1800" dirty="0">
              <a:solidFill>
                <a:srgbClr val="462B63"/>
              </a:solidFill>
            </a:endParaRPr>
          </a:p>
          <a:p>
            <a:pPr marL="0" indent="0" algn="ctr">
              <a:buNone/>
            </a:pPr>
            <a:r>
              <a:rPr lang="en-GB" u="sng" dirty="0">
                <a:solidFill>
                  <a:srgbClr val="492856"/>
                </a:solidFill>
              </a:rPr>
              <a:t>Thank you for you attendance at today’s session</a:t>
            </a:r>
            <a:endParaRPr lang="en-GB" dirty="0">
              <a:solidFill>
                <a:srgbClr val="492856"/>
              </a:solidFill>
            </a:endParaRPr>
          </a:p>
          <a:p>
            <a:pPr marL="0" indent="0">
              <a:buNone/>
            </a:pPr>
            <a:endParaRPr lang="en-GB" dirty="0">
              <a:solidFill>
                <a:srgbClr val="462B63"/>
              </a:solidFill>
            </a:endParaRPr>
          </a:p>
        </p:txBody>
      </p:sp>
      <p:sp>
        <p:nvSpPr>
          <p:cNvPr id="5" name="Footer Placeholder 4">
            <a:extLst>
              <a:ext uri="{FF2B5EF4-FFF2-40B4-BE49-F238E27FC236}">
                <a16:creationId xmlns:a16="http://schemas.microsoft.com/office/drawing/2014/main" id="{E0EACBAD-0E4B-4D39-B855-79EAF535239E}"/>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4AE1EE0B-466C-4163-B97B-F62F709FF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6260020"/>
            <a:ext cx="4233965" cy="557784"/>
          </a:xfrm>
          <a:prstGeom prst="rect">
            <a:avLst/>
          </a:prstGeom>
        </p:spPr>
      </p:pic>
    </p:spTree>
    <p:extLst>
      <p:ext uri="{BB962C8B-B14F-4D97-AF65-F5344CB8AC3E}">
        <p14:creationId xmlns:p14="http://schemas.microsoft.com/office/powerpoint/2010/main" val="4277974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4970</TotalTime>
  <Words>1059</Words>
  <Application>Microsoft Office PowerPoint</Application>
  <PresentationFormat>Widescreen</PresentationFormat>
  <Paragraphs>175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Claims Webinar</vt:lpstr>
      <vt:lpstr>Agenda</vt:lpstr>
      <vt:lpstr>Introductions</vt:lpstr>
      <vt:lpstr>Lloyd’s Claims Lead Arrangements (CLA) (Claims Scheme) </vt:lpstr>
      <vt:lpstr>Joint Venture Update</vt:lpstr>
      <vt:lpstr>PowerPoint Presentation</vt:lpstr>
      <vt:lpstr>2023 Priorities - COLG</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Jackie Hobbs</dc:creator>
  <cp:lastModifiedBy>Sophia Lane</cp:lastModifiedBy>
  <cp:revision>101</cp:revision>
  <dcterms:created xsi:type="dcterms:W3CDTF">2020-12-04T12:38:48Z</dcterms:created>
  <dcterms:modified xsi:type="dcterms:W3CDTF">2023-04-19T11:25:11Z</dcterms:modified>
</cp:coreProperties>
</file>